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svg" ContentType="image/svg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6"/>
  </p:notesMasterIdLst>
  <p:sldIdLst>
    <p:sldId id="296" r:id="rId2"/>
    <p:sldId id="297" r:id="rId3"/>
    <p:sldId id="257" r:id="rId4"/>
    <p:sldId id="258" r:id="rId5"/>
    <p:sldId id="277" r:id="rId6"/>
    <p:sldId id="278" r:id="rId7"/>
    <p:sldId id="279" r:id="rId8"/>
    <p:sldId id="280" r:id="rId9"/>
    <p:sldId id="281" r:id="rId10"/>
    <p:sldId id="282" r:id="rId11"/>
    <p:sldId id="264" r:id="rId12"/>
    <p:sldId id="265" r:id="rId13"/>
    <p:sldId id="266" r:id="rId14"/>
    <p:sldId id="267" r:id="rId15"/>
    <p:sldId id="268" r:id="rId16"/>
    <p:sldId id="298" r:id="rId17"/>
    <p:sldId id="299" r:id="rId18"/>
    <p:sldId id="301" r:id="rId19"/>
    <p:sldId id="302" r:id="rId20"/>
    <p:sldId id="272" r:id="rId21"/>
    <p:sldId id="304" r:id="rId22"/>
    <p:sldId id="273" r:id="rId23"/>
    <p:sldId id="274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jE43XaEFV45Hgu6NfUxrDgxU/i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6"/>
    <p:restoredTop sz="94737" autoAdjust="0"/>
  </p:normalViewPr>
  <p:slideViewPr>
    <p:cSldViewPr snapToGrid="0">
      <p:cViewPr varScale="1">
        <p:scale>
          <a:sx n="92" d="100"/>
          <a:sy n="92" d="100"/>
        </p:scale>
        <p:origin x="208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customschemas.google.com/relationships/presentationmetadata" Target="metadata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ictionary.cambridge.org/us/dictionary/english/doubt" TargetMode="External"/><Relationship Id="rId4" Type="http://schemas.openxmlformats.org/officeDocument/2006/relationships/hyperlink" Target="https://dictionary.cambridge.org/us/dictionary/english/true" TargetMode="External"/><Relationship Id="rId5" Type="http://schemas.openxmlformats.org/officeDocument/2006/relationships/hyperlink" Target="https://dictionary.cambridge.org/us/dictionary/english/useful" TargetMode="External"/><Relationship Id="rId6" Type="http://schemas.openxmlformats.org/officeDocument/2006/relationships/hyperlink" Target="https://dictionary.cambridge.org/us/dictionary/english/intended" TargetMode="External"/><Relationship Id="rId7" Type="http://schemas.openxmlformats.org/officeDocument/2006/relationships/hyperlink" Target="https://dictionary.cambridge.org/us/dictionary/english/information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Pattern 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/ˈ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pæt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̬.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ɚn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/: </a:t>
            </a:r>
            <a:endParaRPr dirty="0"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2245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3854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754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7584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6888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u="none" dirty="0"/>
              <a:t>Skeptical 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/ˈ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skep.tɪ.kəl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 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doubting"/>
              </a:rPr>
              <a:t>doubting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that something is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true"/>
              </a:rPr>
              <a:t>true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useful"/>
              </a:rPr>
              <a:t>useful</a:t>
            </a:r>
            <a:endParaRPr lang="en-US" b="0" i="0" u="none" strike="noStrike" dirty="0">
              <a:solidFill>
                <a:srgbClr val="1D2A57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Probing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/ˈ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proʊ.bɪŋ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6" tooltip="intended"/>
              </a:rPr>
              <a:t>intended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to get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7" tooltip="information"/>
              </a:rPr>
              <a:t>information</a:t>
            </a:r>
            <a:endParaRPr b="0" u="none"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1956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EB62E8-5FB1-4237-B715-B94585783A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661F912-3AAD-4F85-B4E2-B43ADE2A50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6E4D77-2870-4BDB-BEC8-45BA847F2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279C99D-5DD7-4134-B7EE-F30CF9D0D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11B43A4-8F54-4D7C-850F-E89A5ECEA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72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0DC94F-6CAF-4AAD-BC35-A5192F3BF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FC2D2E2-2A7B-44D6-815D-D070B0FDE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6B36054-3F09-4E2E-B51F-386B68485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D956E9-1FD4-4495-9F85-56548CEE1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9E67080-7CE6-4EE1-9422-B6D444FAD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6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7B077F5-1367-4B9F-9BF0-2E5961F52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133E900-48CE-47B1-AA15-F164D2F80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991928-9B0D-4C39-B7F4-D270255BA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64E3759-4059-44DC-9A33-44F98701B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8A13A31-677B-4B21-B652-1E9A5F65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45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C55AE0-8137-490F-A968-EC6A5E9C0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9B045A-8D8D-423B-91F0-2746977DB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0266EEC-ED42-4E87-B176-16CB3AEF2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60B973-20B2-4882-9D45-0760A2C8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D749C0-BBC5-4C92-9DE0-8148A0686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52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AB099A-40C8-4B4E-BB91-5EAB00511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C86B694-B96C-4CBC-A33D-EC077678D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09DEC1-D3AE-4ACD-BEFC-F3B5A922C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056D122-3114-4FE8-927A-77F4EA35A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7C658E8-1394-40FF-BED6-0BD9C53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9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EC7421-723D-44C8-A70F-1D3305403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11C4B1-DE3C-4568-BE8B-15E03C6534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9540BD5-823C-4B7F-8C3D-58940A439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2156B1C-F78B-4711-ACF9-3DE1CED34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BEEB9C2-6A03-482A-8639-B7B51C073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06FF3FB-07D7-47CD-9B81-C358A9C69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7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9A44F9-D8B8-4617-8C18-1E7651E23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401A6B-DC10-40D2-9741-0679DCD98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7E317B7-CE38-4B53-B172-4DC4D314D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603D276-8BA2-47F4-8A93-D8F8C808A0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2F71F0C-974D-41E2-B00E-088A97F40C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3450369-4B60-436A-8768-C5A7E2034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6DCCCC6-D317-4AA5-96A1-3E8EC12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1D12956-FBC6-4E1A-BA1C-59EB91EEF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48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6B9D7C-09B6-4384-BAB2-A15C85369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318A488-4DF1-4EDC-8A66-BBB2F8E3A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59AABD3-9BDC-4ACA-AD00-B869AEC4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4639984-9FD4-4698-97C5-392091A3F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50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E76E377-B45A-4CAE-86C0-69FC50D14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1AC6A33-E09A-4000-9764-A683C2A4A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683B931-D556-4EED-BD4D-7E5CC904F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81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86D03C-D8BE-4454-B522-6EA3DF1D6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EA9C8C-8F69-44E9-B86E-05A47252E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38DDDAB-4E5F-471C-81F9-07A4599C4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5945D7D-7789-4F14-80C8-29AEAE110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BAA63A6-1C91-4C7F-B560-8DF9FAB1F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D4E99B3-7AB2-4EBB-807A-90313CCB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41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B7F9EB-3E2C-4648-8F7B-8C0993C6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B154890-24D6-469D-AC1D-BEA0585FB4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4C907FE-4FF5-4482-9EE0-5D1F443BF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B0D55A3-BB0F-4EBD-A64B-CC8F70E7A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CDA22DD-39F9-4C52-A25A-D18843C5E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569BC45-877E-4319-A71F-A77C17BAD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9366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8499EDF-3E83-4B67-AED1-8B5D03D47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F3CB87E-D992-4E70-8084-A11AA3A7C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6EED3E-D560-445A-A861-8063C4AD8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D49724-60D6-45A9-935C-168EFE48A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C7C5B41-E425-4482-BE43-AEFA63CBF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9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svg"/><Relationship Id="rId5" Type="http://schemas.openxmlformats.org/officeDocument/2006/relationships/image" Target="../media/image7.png"/><Relationship Id="rId6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NULL" TargetMode="External"/><Relationship Id="rId5" Type="http://schemas.openxmlformats.org/officeDocument/2006/relationships/hyperlink" Target="http://ctlonline.org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s://youtu.be/9G5xooMN2_c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quia.com/quiz/4219905.html?AP_rand=114196423" TargetMode="Externa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 statue of two people&#10;&#10;Description automatically generated with medium confidence">
            <a:extLst>
              <a:ext uri="{FF2B5EF4-FFF2-40B4-BE49-F238E27FC236}">
                <a16:creationId xmlns:a16="http://schemas.microsoft.com/office/drawing/2014/main" xmlns="" id="{4C9A197E-5C35-36A9-F86A-658B8C6F1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Freeform 5">
            <a:extLst>
              <a:ext uri="{FF2B5EF4-FFF2-40B4-BE49-F238E27FC236}">
                <a16:creationId xmlns:a16="http://schemas.microsoft.com/office/drawing/2014/main" xmlns="" id="{87CC2527-562A-4F69-B487-4371E5B243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Google Shape;88;p1">
            <a:extLst>
              <a:ext uri="{FF2B5EF4-FFF2-40B4-BE49-F238E27FC236}">
                <a16:creationId xmlns:a16="http://schemas.microsoft.com/office/drawing/2014/main" xmlns="" id="{CBBC9937-9C43-51A5-C3DA-10BC981FDD46}"/>
              </a:ext>
            </a:extLst>
          </p:cNvPr>
          <p:cNvSpPr txBox="1">
            <a:spLocks/>
          </p:cNvSpPr>
          <p:nvPr/>
        </p:nvSpPr>
        <p:spPr>
          <a:xfrm>
            <a:off x="8022020" y="4105691"/>
            <a:ext cx="3852041" cy="183405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FFFF"/>
              </a:buClr>
              <a:buSzPts val="72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THINKING AND ANALYSIS (cont.)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xmlns="" id="{BCDAEC91-5BCE-4B55-9CC0-43EF94CB73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xmlns="" id="{4E5715C5-D6FA-3528-B7CF-CE61589B857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958" y="380983"/>
            <a:ext cx="2438730" cy="726457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xmlns="" id="{1A38A3F0-0AD4-2F58-B5ED-C83849A296C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9158227" y="2295131"/>
            <a:ext cx="1579625" cy="173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3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ritical Thinking:  The essence of a decisive mind and how it works!">
            <a:extLst>
              <a:ext uri="{FF2B5EF4-FFF2-40B4-BE49-F238E27FC236}">
                <a16:creationId xmlns:a16="http://schemas.microsoft.com/office/drawing/2014/main" xmlns="" id="{BF22FAE5-11E7-4BD8-B877-32F20119E2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r="12980"/>
          <a:stretch/>
        </p:blipFill>
        <p:spPr bwMode="auto">
          <a:xfrm>
            <a:off x="301643" y="181710"/>
            <a:ext cx="1534796" cy="138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26;p7">
            <a:extLst>
              <a:ext uri="{FF2B5EF4-FFF2-40B4-BE49-F238E27FC236}">
                <a16:creationId xmlns:a16="http://schemas.microsoft.com/office/drawing/2014/main" xmlns="" id="{A741D06F-D7A6-4AF0-A3CA-AFD06AE5605D}"/>
              </a:ext>
            </a:extLst>
          </p:cNvPr>
          <p:cNvSpPr txBox="1">
            <a:spLocks/>
          </p:cNvSpPr>
          <p:nvPr/>
        </p:nvSpPr>
        <p:spPr>
          <a:xfrm>
            <a:off x="1985190" y="434615"/>
            <a:ext cx="6467930" cy="1261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60"/>
            </a:pPr>
            <a:r>
              <a:rPr lang="en-US" sz="3200" b="1" i="1" dirty="0"/>
              <a:t>Questions of Logic in Critical Thinking</a:t>
            </a:r>
            <a:endParaRPr lang="en-US" sz="3200" i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722541A4-343E-4CD7-AA5D-658C406A1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5"/>
          <a:stretch/>
        </p:blipFill>
        <p:spPr bwMode="auto">
          <a:xfrm>
            <a:off x="8601871" y="309923"/>
            <a:ext cx="3430587" cy="638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39067C0-A3EC-4071-972B-F0D9D0132DF3}"/>
              </a:ext>
            </a:extLst>
          </p:cNvPr>
          <p:cNvSpPr txBox="1"/>
          <p:nvPr/>
        </p:nvSpPr>
        <p:spPr>
          <a:xfrm>
            <a:off x="1069041" y="1759652"/>
            <a:ext cx="7160559" cy="4673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1000"/>
              </a:spcBef>
              <a:buFont typeface="+mj-lt"/>
              <a:buAutoNum type="arabicPeriod"/>
            </a:pPr>
            <a:r>
              <a:rPr lang="en-US" sz="2600" b="1" i="1" dirty="0">
                <a:solidFill>
                  <a:srgbClr val="373D3F"/>
                </a:solidFill>
                <a:effectLst/>
                <a:latin typeface="proxima-nova"/>
              </a:rPr>
              <a:t>What’s happening?</a:t>
            </a:r>
            <a:r>
              <a:rPr lang="en-US" sz="2600" b="0" i="0" dirty="0">
                <a:solidFill>
                  <a:srgbClr val="373D3F"/>
                </a:solidFill>
                <a:effectLst/>
                <a:latin typeface="proxima-nova"/>
              </a:rPr>
              <a:t> </a:t>
            </a:r>
            <a:r>
              <a:rPr lang="en-US" sz="2000" b="0" i="0" dirty="0">
                <a:solidFill>
                  <a:srgbClr val="373D3F"/>
                </a:solidFill>
                <a:effectLst/>
                <a:latin typeface="proxima-nova"/>
              </a:rPr>
              <a:t>Gather the basic information and begin to think of questions.</a:t>
            </a:r>
          </a:p>
          <a:p>
            <a:pPr algn="l" fontAlgn="base">
              <a:spcBef>
                <a:spcPts val="1000"/>
              </a:spcBef>
              <a:buFont typeface="+mj-lt"/>
              <a:buAutoNum type="arabicPeriod"/>
            </a:pPr>
            <a:r>
              <a:rPr lang="en-US" sz="2600" b="1" i="1" dirty="0">
                <a:solidFill>
                  <a:srgbClr val="373D3F"/>
                </a:solidFill>
                <a:effectLst/>
                <a:latin typeface="proxima-nova"/>
              </a:rPr>
              <a:t>Why is it important?</a:t>
            </a:r>
            <a:r>
              <a:rPr lang="en-US" sz="2600" b="0" i="0" dirty="0">
                <a:solidFill>
                  <a:srgbClr val="373D3F"/>
                </a:solidFill>
                <a:effectLst/>
                <a:latin typeface="proxima-nova"/>
              </a:rPr>
              <a:t> </a:t>
            </a:r>
            <a:r>
              <a:rPr lang="en-US" sz="2000" b="0" i="0" dirty="0">
                <a:solidFill>
                  <a:srgbClr val="373D3F"/>
                </a:solidFill>
                <a:effectLst/>
                <a:latin typeface="proxima-nova"/>
              </a:rPr>
              <a:t>Ask yourself why it’s significant and whether or not you agree.</a:t>
            </a:r>
          </a:p>
          <a:p>
            <a:pPr algn="l" fontAlgn="base">
              <a:spcBef>
                <a:spcPts val="1000"/>
              </a:spcBef>
              <a:buFont typeface="+mj-lt"/>
              <a:buAutoNum type="arabicPeriod"/>
            </a:pPr>
            <a:r>
              <a:rPr lang="en-US" sz="2600" b="1" i="1" dirty="0">
                <a:solidFill>
                  <a:srgbClr val="373D3F"/>
                </a:solidFill>
                <a:effectLst/>
                <a:latin typeface="proxima-nova"/>
              </a:rPr>
              <a:t>What don’t I see?</a:t>
            </a:r>
            <a:r>
              <a:rPr lang="en-US" sz="2600" b="0" i="0" dirty="0">
                <a:solidFill>
                  <a:srgbClr val="373D3F"/>
                </a:solidFill>
                <a:effectLst/>
                <a:latin typeface="proxima-nova"/>
              </a:rPr>
              <a:t> </a:t>
            </a:r>
            <a:r>
              <a:rPr lang="en-US" sz="2000" b="0" i="0" dirty="0">
                <a:solidFill>
                  <a:srgbClr val="373D3F"/>
                </a:solidFill>
                <a:effectLst/>
                <a:latin typeface="proxima-nova"/>
              </a:rPr>
              <a:t>Is there anything important missing?</a:t>
            </a:r>
          </a:p>
          <a:p>
            <a:pPr algn="l" fontAlgn="base">
              <a:spcBef>
                <a:spcPts val="1000"/>
              </a:spcBef>
              <a:buFont typeface="+mj-lt"/>
              <a:buAutoNum type="arabicPeriod"/>
            </a:pPr>
            <a:r>
              <a:rPr lang="en-US" sz="2600" b="1" i="1" dirty="0">
                <a:solidFill>
                  <a:srgbClr val="373D3F"/>
                </a:solidFill>
                <a:effectLst/>
                <a:latin typeface="proxima-nova"/>
              </a:rPr>
              <a:t>How do I know?</a:t>
            </a:r>
            <a:r>
              <a:rPr lang="en-US" sz="2600" b="0" i="0" dirty="0">
                <a:solidFill>
                  <a:srgbClr val="373D3F"/>
                </a:solidFill>
                <a:effectLst/>
                <a:latin typeface="proxima-nova"/>
              </a:rPr>
              <a:t> </a:t>
            </a:r>
            <a:r>
              <a:rPr lang="en-US" sz="2000" b="0" i="0" dirty="0">
                <a:solidFill>
                  <a:srgbClr val="373D3F"/>
                </a:solidFill>
                <a:effectLst/>
                <a:latin typeface="proxima-nova"/>
              </a:rPr>
              <a:t>Ask yourself where the information came from and how it was constructed.</a:t>
            </a:r>
          </a:p>
          <a:p>
            <a:pPr algn="l" fontAlgn="base">
              <a:spcBef>
                <a:spcPts val="1000"/>
              </a:spcBef>
              <a:buFont typeface="+mj-lt"/>
              <a:buAutoNum type="arabicPeriod"/>
            </a:pPr>
            <a:r>
              <a:rPr lang="en-US" sz="2600" b="1" i="1" dirty="0">
                <a:solidFill>
                  <a:srgbClr val="373D3F"/>
                </a:solidFill>
                <a:effectLst/>
                <a:latin typeface="proxima-nova"/>
              </a:rPr>
              <a:t>Who is saying it?</a:t>
            </a:r>
            <a:r>
              <a:rPr lang="en-US" sz="2600" b="0" i="0" dirty="0">
                <a:solidFill>
                  <a:srgbClr val="373D3F"/>
                </a:solidFill>
                <a:effectLst/>
                <a:latin typeface="proxima-nova"/>
              </a:rPr>
              <a:t> </a:t>
            </a:r>
            <a:r>
              <a:rPr lang="en-US" sz="2000" b="0" i="0" dirty="0">
                <a:solidFill>
                  <a:srgbClr val="373D3F"/>
                </a:solidFill>
                <a:effectLst/>
                <a:latin typeface="proxima-nova"/>
              </a:rPr>
              <a:t>What’s the position of the speaker and what is influencing them?</a:t>
            </a:r>
          </a:p>
          <a:p>
            <a:pPr algn="l" fontAlgn="base">
              <a:spcBef>
                <a:spcPts val="1000"/>
              </a:spcBef>
              <a:buFont typeface="+mj-lt"/>
              <a:buAutoNum type="arabicPeriod"/>
            </a:pPr>
            <a:r>
              <a:rPr lang="en-US" sz="2600" b="1" i="1" dirty="0">
                <a:solidFill>
                  <a:srgbClr val="373D3F"/>
                </a:solidFill>
                <a:effectLst/>
                <a:latin typeface="proxima-nova"/>
              </a:rPr>
              <a:t>What else?</a:t>
            </a:r>
            <a:r>
              <a:rPr lang="en-US" sz="2600" b="1" i="0" dirty="0">
                <a:solidFill>
                  <a:srgbClr val="373D3F"/>
                </a:solidFill>
                <a:effectLst/>
                <a:latin typeface="proxima-nova"/>
              </a:rPr>
              <a:t> </a:t>
            </a:r>
            <a:r>
              <a:rPr lang="en-US" sz="2600" b="1" i="1" dirty="0">
                <a:solidFill>
                  <a:srgbClr val="373D3F"/>
                </a:solidFill>
                <a:effectLst/>
                <a:latin typeface="proxima-nova"/>
              </a:rPr>
              <a:t>What if?</a:t>
            </a:r>
            <a:r>
              <a:rPr lang="en-US" sz="2600" b="0" i="0" dirty="0">
                <a:solidFill>
                  <a:srgbClr val="373D3F"/>
                </a:solidFill>
                <a:effectLst/>
                <a:latin typeface="proxima-nova"/>
              </a:rPr>
              <a:t> </a:t>
            </a:r>
            <a:r>
              <a:rPr lang="en-US" sz="2000" b="0" i="0" dirty="0">
                <a:solidFill>
                  <a:srgbClr val="373D3F"/>
                </a:solidFill>
                <a:effectLst/>
                <a:latin typeface="proxima-nova"/>
              </a:rPr>
              <a:t>What other ideas exist and are there other possibilities?</a:t>
            </a:r>
            <a:endParaRPr lang="en-US" sz="2600" b="0" i="0" dirty="0">
              <a:solidFill>
                <a:srgbClr val="373D3F"/>
              </a:solidFill>
              <a:effectLst/>
              <a:latin typeface="proxima-nova"/>
            </a:endParaRPr>
          </a:p>
        </p:txBody>
      </p:sp>
    </p:spTree>
    <p:extLst>
      <p:ext uri="{BB962C8B-B14F-4D97-AF65-F5344CB8AC3E}">
        <p14:creationId xmlns:p14="http://schemas.microsoft.com/office/powerpoint/2010/main" val="386670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>
            <a:spLocks noGrp="1"/>
          </p:cNvSpPr>
          <p:nvPr>
            <p:ph type="title"/>
          </p:nvPr>
        </p:nvSpPr>
        <p:spPr>
          <a:xfrm>
            <a:off x="1113720" y="761365"/>
            <a:ext cx="10515600" cy="85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b="1" dirty="0"/>
              <a:t>Problem-Solving with Critical Thinking</a:t>
            </a:r>
            <a:endParaRPr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72EDA77B-54C0-E9C8-7F1F-CCAEDBC7ADD6}"/>
              </a:ext>
            </a:extLst>
          </p:cNvPr>
          <p:cNvSpPr/>
          <p:nvPr/>
        </p:nvSpPr>
        <p:spPr>
          <a:xfrm>
            <a:off x="1821326" y="4349274"/>
            <a:ext cx="3565036" cy="1123593"/>
          </a:xfrm>
          <a:custGeom>
            <a:avLst/>
            <a:gdLst>
              <a:gd name="connsiteX0" fmla="*/ 0 w 4320000"/>
              <a:gd name="connsiteY0" fmla="*/ 0 h 1123593"/>
              <a:gd name="connsiteX1" fmla="*/ 4320000 w 4320000"/>
              <a:gd name="connsiteY1" fmla="*/ 0 h 1123593"/>
              <a:gd name="connsiteX2" fmla="*/ 4320000 w 4320000"/>
              <a:gd name="connsiteY2" fmla="*/ 1123593 h 1123593"/>
              <a:gd name="connsiteX3" fmla="*/ 0 w 4320000"/>
              <a:gd name="connsiteY3" fmla="*/ 1123593 h 1123593"/>
              <a:gd name="connsiteX4" fmla="*/ 0 w 4320000"/>
              <a:gd name="connsiteY4" fmla="*/ 0 h 11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0" h="1123593">
                <a:moveTo>
                  <a:pt x="0" y="0"/>
                </a:moveTo>
                <a:lnTo>
                  <a:pt x="4320000" y="0"/>
                </a:lnTo>
                <a:lnTo>
                  <a:pt x="4320000" y="1123593"/>
                </a:lnTo>
                <a:lnTo>
                  <a:pt x="0" y="112359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/>
              <a:t>Critical thinking and problem-solving go hand-in-hand</a:t>
            </a:r>
          </a:p>
        </p:txBody>
      </p:sp>
      <p:sp>
        <p:nvSpPr>
          <p:cNvPr id="6" name="Rectangle 5" descr="Person with Idea">
            <a:extLst>
              <a:ext uri="{FF2B5EF4-FFF2-40B4-BE49-F238E27FC236}">
                <a16:creationId xmlns:a16="http://schemas.microsoft.com/office/drawing/2014/main" xmlns="" id="{B8613C56-1CD0-9BB3-DCFC-308864B8632E}"/>
              </a:ext>
            </a:extLst>
          </p:cNvPr>
          <p:cNvSpPr/>
          <p:nvPr/>
        </p:nvSpPr>
        <p:spPr>
          <a:xfrm>
            <a:off x="7543559" y="1791283"/>
            <a:ext cx="2614874" cy="2614874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B8BC9C99-D98A-78FE-B48B-2AC08835969B}"/>
              </a:ext>
            </a:extLst>
          </p:cNvPr>
          <p:cNvSpPr/>
          <p:nvPr/>
        </p:nvSpPr>
        <p:spPr>
          <a:xfrm>
            <a:off x="6690996" y="4356355"/>
            <a:ext cx="4320000" cy="1123593"/>
          </a:xfrm>
          <a:custGeom>
            <a:avLst/>
            <a:gdLst>
              <a:gd name="connsiteX0" fmla="*/ 0 w 4320000"/>
              <a:gd name="connsiteY0" fmla="*/ 0 h 1123593"/>
              <a:gd name="connsiteX1" fmla="*/ 4320000 w 4320000"/>
              <a:gd name="connsiteY1" fmla="*/ 0 h 1123593"/>
              <a:gd name="connsiteX2" fmla="*/ 4320000 w 4320000"/>
              <a:gd name="connsiteY2" fmla="*/ 1123593 h 1123593"/>
              <a:gd name="connsiteX3" fmla="*/ 0 w 4320000"/>
              <a:gd name="connsiteY3" fmla="*/ 1123593 h 1123593"/>
              <a:gd name="connsiteX4" fmla="*/ 0 w 4320000"/>
              <a:gd name="connsiteY4" fmla="*/ 0 h 112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000" h="1123593">
                <a:moveTo>
                  <a:pt x="0" y="0"/>
                </a:moveTo>
                <a:lnTo>
                  <a:pt x="4320000" y="0"/>
                </a:lnTo>
                <a:lnTo>
                  <a:pt x="4320000" y="1123593"/>
                </a:lnTo>
                <a:lnTo>
                  <a:pt x="0" y="112359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/>
              <a:t>Refer to using knowledge, facts, and data to solve problems effectively. </a:t>
            </a:r>
          </a:p>
        </p:txBody>
      </p:sp>
      <p:sp>
        <p:nvSpPr>
          <p:cNvPr id="140" name="Google Shape;140;p9"/>
          <p:cNvSpPr/>
          <p:nvPr/>
        </p:nvSpPr>
        <p:spPr>
          <a:xfrm rot="16200000">
            <a:off x="5758180" y="4660138"/>
            <a:ext cx="675640" cy="73304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2" descr="Critical Thinking:  The essence of a decisive mind and how it works!">
            <a:extLst>
              <a:ext uri="{FF2B5EF4-FFF2-40B4-BE49-F238E27FC236}">
                <a16:creationId xmlns:a16="http://schemas.microsoft.com/office/drawing/2014/main" xmlns="" id="{9C2BD9BA-02D2-FA8A-6C6C-A5D140AAB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r="12980"/>
          <a:stretch/>
        </p:blipFill>
        <p:spPr bwMode="auto">
          <a:xfrm>
            <a:off x="301643" y="181710"/>
            <a:ext cx="1534796" cy="138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novation and collaboration go hand in hand in the digital economy | BBVA">
            <a:extLst>
              <a:ext uri="{FF2B5EF4-FFF2-40B4-BE49-F238E27FC236}">
                <a16:creationId xmlns:a16="http://schemas.microsoft.com/office/drawing/2014/main" xmlns="" id="{9CAC2D99-F669-F7D8-B1B2-BF11636B6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8" b="9881"/>
          <a:stretch/>
        </p:blipFill>
        <p:spPr bwMode="auto">
          <a:xfrm>
            <a:off x="1836439" y="2668330"/>
            <a:ext cx="3565036" cy="163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"/>
          <p:cNvSpPr txBox="1">
            <a:spLocks noGrp="1"/>
          </p:cNvSpPr>
          <p:nvPr>
            <p:ph type="title"/>
          </p:nvPr>
        </p:nvSpPr>
        <p:spPr>
          <a:xfrm>
            <a:off x="800100" y="585469"/>
            <a:ext cx="10916920" cy="772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000" dirty="0"/>
              <a:t>Examples of using critical thinking to problem-solve</a:t>
            </a:r>
            <a:endParaRPr sz="4000" dirty="0"/>
          </a:p>
        </p:txBody>
      </p:sp>
      <p:sp>
        <p:nvSpPr>
          <p:cNvPr id="146" name="Google Shape;146;p10"/>
          <p:cNvSpPr txBox="1">
            <a:spLocks noGrp="1"/>
          </p:cNvSpPr>
          <p:nvPr>
            <p:ph idx="1"/>
          </p:nvPr>
        </p:nvSpPr>
        <p:spPr>
          <a:xfrm>
            <a:off x="668020" y="1459864"/>
            <a:ext cx="10916920" cy="4900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fontAlgn="base">
              <a:buSzPct val="100000"/>
            </a:pPr>
            <a:r>
              <a:rPr lang="en-US" dirty="0">
                <a:solidFill>
                  <a:srgbClr val="373D3F"/>
                </a:solidFill>
                <a:latin typeface="+mj-lt"/>
              </a:rPr>
              <a:t>Your classmate was upset and said some unkind words to you, which put a crimp in the relationship. You try to see through the angry behaviors to determine how you might best support the roommate and help bring the relationship back to a comfortable spot.</a:t>
            </a:r>
            <a:endParaRPr dirty="0">
              <a:solidFill>
                <a:srgbClr val="373D3F"/>
              </a:solidFill>
              <a:latin typeface="+mj-lt"/>
            </a:endParaRPr>
          </a:p>
          <a:p>
            <a:pPr fontAlgn="base">
              <a:buSzPct val="100000"/>
            </a:pPr>
            <a:r>
              <a:rPr lang="en-US" dirty="0">
                <a:solidFill>
                  <a:srgbClr val="373D3F"/>
                </a:solidFill>
                <a:latin typeface="+mj-lt"/>
              </a:rPr>
              <a:t>Your campus club has been languishing on account of lack of participation and funds. The new club president, though, is a marketing major and has identified some strategies to interest students in joining and supporting the club. Implementation is forthcoming.</a:t>
            </a:r>
          </a:p>
          <a:p>
            <a:pPr fontAlgn="base"/>
            <a:r>
              <a:rPr lang="en-US" b="0" i="0" dirty="0">
                <a:solidFill>
                  <a:srgbClr val="373D3F"/>
                </a:solidFill>
                <a:effectLst/>
                <a:latin typeface="+mj-lt"/>
              </a:rPr>
              <a:t>Your math teacher sees that the class is not quite grasping a concept. She uses clever questioning to dispel anxiety and guide you to new understanding of the concept.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3600" b="1" dirty="0"/>
              <a:t>Problem-Solving Action Checklist</a:t>
            </a:r>
            <a:endParaRPr sz="3600" dirty="0"/>
          </a:p>
        </p:txBody>
      </p:sp>
      <p:pic>
        <p:nvPicPr>
          <p:cNvPr id="4" name="Picture 2" descr="Critical Thinking:  The essence of a decisive mind and how it works!">
            <a:extLst>
              <a:ext uri="{FF2B5EF4-FFF2-40B4-BE49-F238E27FC236}">
                <a16:creationId xmlns:a16="http://schemas.microsoft.com/office/drawing/2014/main" xmlns="" id="{0B35F210-822C-4030-8D3E-DD7C2C4AF5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r="12980"/>
          <a:stretch/>
        </p:blipFill>
        <p:spPr bwMode="auto">
          <a:xfrm>
            <a:off x="301643" y="181710"/>
            <a:ext cx="1534796" cy="138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47AD7417-2532-BFFD-64D4-17119C4CC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618860"/>
              </p:ext>
            </p:extLst>
          </p:nvPr>
        </p:nvGraphicFramePr>
        <p:xfrm>
          <a:off x="1920240" y="1193282"/>
          <a:ext cx="9433560" cy="2234288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2908428">
                  <a:extLst>
                    <a:ext uri="{9D8B030D-6E8A-4147-A177-3AD203B41FA5}">
                      <a16:colId xmlns:a16="http://schemas.microsoft.com/office/drawing/2014/main" xmlns="" val="3444417093"/>
                    </a:ext>
                  </a:extLst>
                </a:gridCol>
                <a:gridCol w="6525132">
                  <a:extLst>
                    <a:ext uri="{9D8B030D-6E8A-4147-A177-3AD203B41FA5}">
                      <a16:colId xmlns:a16="http://schemas.microsoft.com/office/drawing/2014/main" xmlns="" val="3393099787"/>
                    </a:ext>
                  </a:extLst>
                </a:gridCol>
              </a:tblGrid>
              <a:tr h="5074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1" u="sng" dirty="0">
                          <a:effectLst/>
                        </a:rPr>
                        <a:t>STRATEGIES</a:t>
                      </a:r>
                      <a:endParaRPr lang="en-US" sz="2300" b="1" u="sng" dirty="0">
                        <a:effectLst/>
                        <a:latin typeface="proxima-nova"/>
                      </a:endParaRPr>
                    </a:p>
                  </a:txBody>
                  <a:tcPr marL="58018" marR="58018" marT="43513" marB="4351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u="sng" dirty="0">
                          <a:effectLst/>
                        </a:rPr>
                        <a:t>ACTION CHECKLIST</a:t>
                      </a:r>
                      <a:endParaRPr lang="en-US" sz="2300" b="1" u="sng" dirty="0">
                        <a:effectLst/>
                        <a:latin typeface="proxima-nova"/>
                      </a:endParaRP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xmlns="" val="1267640171"/>
                  </a:ext>
                </a:extLst>
              </a:tr>
              <a:tr h="17268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3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1. Define the problem</a:t>
                      </a:r>
                      <a:endParaRPr lang="en-US" sz="23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proxima-nova"/>
                      </a:endParaRPr>
                    </a:p>
                  </a:txBody>
                  <a:tcPr marL="58018" marR="58018" marT="43513" marB="43513" anchor="ctr"/>
                </a:tc>
                <a:tc>
                  <a:txBody>
                    <a:bodyPr/>
                    <a:lstStyle/>
                    <a:p>
                      <a:pPr marL="742950" lvl="1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Identify the problem</a:t>
                      </a:r>
                    </a:p>
                    <a:p>
                      <a:pPr marL="742950" lvl="1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Provide as many supporting details as possible</a:t>
                      </a:r>
                    </a:p>
                    <a:p>
                      <a:pPr marL="742950" lvl="1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Provide examples</a:t>
                      </a:r>
                    </a:p>
                    <a:p>
                      <a:pPr marL="742950" lvl="1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Organize the information logically</a:t>
                      </a:r>
                      <a:endParaRPr lang="en-US" sz="23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proxima-nova"/>
                      </a:endParaRPr>
                    </a:p>
                  </a:txBody>
                  <a:tcPr marL="58018" marR="58018" marT="43513" marB="43513" anchor="ctr"/>
                </a:tc>
                <a:extLst>
                  <a:ext uri="{0D108BD9-81ED-4DB2-BD59-A6C34878D82A}">
                    <a16:rowId xmlns:a16="http://schemas.microsoft.com/office/drawing/2014/main" xmlns="" val="16905337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0AAB7F0D-0905-2363-BF0B-9A19BE725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172568"/>
              </p:ext>
            </p:extLst>
          </p:nvPr>
        </p:nvGraphicFramePr>
        <p:xfrm>
          <a:off x="1920240" y="5289292"/>
          <a:ext cx="9433560" cy="1320388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2908428">
                  <a:extLst>
                    <a:ext uri="{9D8B030D-6E8A-4147-A177-3AD203B41FA5}">
                      <a16:colId xmlns:a16="http://schemas.microsoft.com/office/drawing/2014/main" xmlns="" val="3444417093"/>
                    </a:ext>
                  </a:extLst>
                </a:gridCol>
                <a:gridCol w="6525132">
                  <a:extLst>
                    <a:ext uri="{9D8B030D-6E8A-4147-A177-3AD203B41FA5}">
                      <a16:colId xmlns:a16="http://schemas.microsoft.com/office/drawing/2014/main" xmlns="" val="3393099787"/>
                    </a:ext>
                  </a:extLst>
                </a:gridCol>
              </a:tblGrid>
              <a:tr h="13203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3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3. Select your solution</a:t>
                      </a:r>
                      <a:endParaRPr lang="en-US" sz="2300" b="1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proxima-nova"/>
                      </a:endParaRPr>
                    </a:p>
                  </a:txBody>
                  <a:tcPr marL="58018" marR="58018" marT="43513" marB="43513" anchor="ctr"/>
                </a:tc>
                <a:tc>
                  <a:txBody>
                    <a:bodyPr/>
                    <a:lstStyle/>
                    <a:p>
                      <a:pPr marL="742950" lvl="1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Use gathered facts and relevant evidence</a:t>
                      </a:r>
                    </a:p>
                    <a:p>
                      <a:pPr marL="742950" lvl="1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Support and defend solutions considered valid</a:t>
                      </a:r>
                    </a:p>
                    <a:p>
                      <a:pPr marL="742950" lvl="1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Defend your solution</a:t>
                      </a:r>
                      <a:endParaRPr lang="en-US" sz="230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proxima-nova"/>
                      </a:endParaRPr>
                    </a:p>
                  </a:txBody>
                  <a:tcPr marL="58018" marR="58018" marT="43513" marB="43513" anchor="ctr"/>
                </a:tc>
                <a:extLst>
                  <a:ext uri="{0D108BD9-81ED-4DB2-BD59-A6C34878D82A}">
                    <a16:rowId xmlns:a16="http://schemas.microsoft.com/office/drawing/2014/main" xmlns="" val="154650788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1570FCD6-7ABA-F7FC-8FCA-7484C8CA7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30929"/>
              </p:ext>
            </p:extLst>
          </p:nvPr>
        </p:nvGraphicFramePr>
        <p:xfrm>
          <a:off x="1920240" y="3427570"/>
          <a:ext cx="9433560" cy="1861722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2908428">
                  <a:extLst>
                    <a:ext uri="{9D8B030D-6E8A-4147-A177-3AD203B41FA5}">
                      <a16:colId xmlns:a16="http://schemas.microsoft.com/office/drawing/2014/main" xmlns="" val="3444417093"/>
                    </a:ext>
                  </a:extLst>
                </a:gridCol>
                <a:gridCol w="6525132">
                  <a:extLst>
                    <a:ext uri="{9D8B030D-6E8A-4147-A177-3AD203B41FA5}">
                      <a16:colId xmlns:a16="http://schemas.microsoft.com/office/drawing/2014/main" xmlns="" val="3393099787"/>
                    </a:ext>
                  </a:extLst>
                </a:gridCol>
              </a:tblGrid>
              <a:tr h="18617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23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2. Identify available</a:t>
                      </a:r>
                    </a:p>
                    <a:p>
                      <a:pPr algn="l" fontAlgn="ctr"/>
                      <a:r>
                        <a:rPr lang="en-US" sz="23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    solutions</a:t>
                      </a:r>
                      <a:endParaRPr lang="en-US" sz="2300" b="1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proxima-nova"/>
                      </a:endParaRPr>
                    </a:p>
                  </a:txBody>
                  <a:tcPr marL="58018" marR="58018" marT="43513" marB="43513" anchor="ctr"/>
                </a:tc>
                <a:tc>
                  <a:txBody>
                    <a:bodyPr/>
                    <a:lstStyle/>
                    <a:p>
                      <a:pPr marL="742950" lvl="1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Use logic to identify your most important goals</a:t>
                      </a:r>
                    </a:p>
                    <a:p>
                      <a:pPr marL="742950" lvl="1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Identify implications and consequences</a:t>
                      </a:r>
                    </a:p>
                    <a:p>
                      <a:pPr marL="742950" lvl="1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Identify facts</a:t>
                      </a:r>
                    </a:p>
                    <a:p>
                      <a:pPr marL="742950" lvl="1" indent="-285750" algn="l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Compare and contrast possible solutions</a:t>
                      </a:r>
                      <a:endParaRPr lang="en-US" sz="23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proxima-nova"/>
                      </a:endParaRPr>
                    </a:p>
                  </a:txBody>
                  <a:tcPr marL="58018" marR="58018" marT="43513" marB="43513" anchor="ctr"/>
                </a:tc>
                <a:extLst>
                  <a:ext uri="{0D108BD9-81ED-4DB2-BD59-A6C34878D82A}">
                    <a16:rowId xmlns:a16="http://schemas.microsoft.com/office/drawing/2014/main" xmlns="" val="369281416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xmlns="" id="{C7FA33FF-088D-4F16-95A2-2C64D353DE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A376EFB1-01CF-419F-ABF1-2AF02BBFCB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xmlns="" id="{FF9DEA15-78BD-4750-AA18-B9F28A6D5A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Google Shape;157;p12"/>
          <p:cNvSpPr txBox="1">
            <a:spLocks noGrp="1"/>
          </p:cNvSpPr>
          <p:nvPr>
            <p:ph type="title"/>
          </p:nvPr>
        </p:nvSpPr>
        <p:spPr>
          <a:xfrm>
            <a:off x="804672" y="800100"/>
            <a:ext cx="3282696" cy="52578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4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Evaluating Information with Critical Thinking</a:t>
            </a:r>
            <a:br>
              <a:rPr lang="en-US" sz="4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9" name="Google Shape;159;p12"/>
          <p:cNvSpPr txBox="1">
            <a:spLocks noGrp="1"/>
          </p:cNvSpPr>
          <p:nvPr>
            <p:ph idx="1"/>
          </p:nvPr>
        </p:nvSpPr>
        <p:spPr>
          <a:xfrm>
            <a:off x="5216144" y="640080"/>
            <a:ext cx="6024654" cy="52578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85750" lvl="0"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sz="2800" dirty="0"/>
              <a:t>Evaluating information can be one of the most complex tasks. </a:t>
            </a:r>
          </a:p>
          <a:p>
            <a:pPr marL="285750" lvl="0"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sz="2800" dirty="0"/>
              <a:t>But if you utilize the following four strategies, you will be well on your way to success:</a:t>
            </a:r>
          </a:p>
          <a:p>
            <a:pPr marL="1760220" lvl="2" indent="-514350">
              <a:spcBef>
                <a:spcPts val="1400"/>
              </a:spcBef>
              <a:buSzPts val="2560"/>
              <a:buFont typeface="+mj-lt"/>
              <a:buAutoNum type="alphaUcPeriod"/>
            </a:pPr>
            <a:r>
              <a:rPr lang="en-US" sz="2800" dirty="0">
                <a:solidFill>
                  <a:srgbClr val="7030A0"/>
                </a:solidFill>
              </a:rPr>
              <a:t>Read for understanding by using text coding</a:t>
            </a:r>
          </a:p>
          <a:p>
            <a:pPr marL="1760220" lvl="2" indent="-514350">
              <a:spcBef>
                <a:spcPts val="1400"/>
              </a:spcBef>
              <a:buSzPts val="2560"/>
              <a:buFont typeface="+mj-lt"/>
              <a:buAutoNum type="alphaUcPeriod"/>
            </a:pPr>
            <a:r>
              <a:rPr lang="en-US" sz="2800" dirty="0">
                <a:solidFill>
                  <a:srgbClr val="7030A0"/>
                </a:solidFill>
              </a:rPr>
              <a:t>Examine arguments</a:t>
            </a:r>
          </a:p>
          <a:p>
            <a:pPr marL="1760220" lvl="2" indent="-514350">
              <a:spcBef>
                <a:spcPts val="1400"/>
              </a:spcBef>
              <a:buSzPts val="2560"/>
              <a:buFont typeface="+mj-lt"/>
              <a:buAutoNum type="alphaUcPeriod"/>
            </a:pPr>
            <a:r>
              <a:rPr lang="en-US" sz="2800" dirty="0">
                <a:solidFill>
                  <a:srgbClr val="7030A0"/>
                </a:solidFill>
              </a:rPr>
              <a:t>Clarify thinking</a:t>
            </a:r>
          </a:p>
          <a:p>
            <a:pPr marL="1760220" lvl="2" indent="-514350">
              <a:spcBef>
                <a:spcPts val="1400"/>
              </a:spcBef>
              <a:buSzPts val="2560"/>
              <a:buFont typeface="+mj-lt"/>
              <a:buAutoNum type="alphaUcPeriod"/>
            </a:pPr>
            <a:r>
              <a:rPr lang="en-US" sz="2800" dirty="0">
                <a:solidFill>
                  <a:srgbClr val="7030A0"/>
                </a:solidFill>
              </a:rPr>
              <a:t>Cultivate “habits of mind”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0" name="Rectangle 174">
            <a:extLst>
              <a:ext uri="{FF2B5EF4-FFF2-40B4-BE49-F238E27FC236}">
                <a16:creationId xmlns:a16="http://schemas.microsoft.com/office/drawing/2014/main" xmlns="" id="{827B839B-9ADE-406B-8590-F1CAEDED45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Freeform 45">
            <a:extLst>
              <a:ext uri="{FF2B5EF4-FFF2-40B4-BE49-F238E27FC236}">
                <a16:creationId xmlns:a16="http://schemas.microsoft.com/office/drawing/2014/main" xmlns="" id="{CFE45BF0-46DB-408C-B5F7-7B11716805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Freeform 46">
            <a:extLst>
              <a:ext uri="{FF2B5EF4-FFF2-40B4-BE49-F238E27FC236}">
                <a16:creationId xmlns:a16="http://schemas.microsoft.com/office/drawing/2014/main" xmlns="" id="{2AEBC8F2-97B1-41B4-93F1-2D289E197F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Freeform 47">
            <a:extLst>
              <a:ext uri="{FF2B5EF4-FFF2-40B4-BE49-F238E27FC236}">
                <a16:creationId xmlns:a16="http://schemas.microsoft.com/office/drawing/2014/main" xmlns="" id="{472E3A19-F5D5-48FC-BB9C-48C2F68F59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Freeform 44">
            <a:extLst>
              <a:ext uri="{FF2B5EF4-FFF2-40B4-BE49-F238E27FC236}">
                <a16:creationId xmlns:a16="http://schemas.microsoft.com/office/drawing/2014/main" xmlns="" id="{7A62E32F-BB65-43A8-8EB5-92346890E5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xmlns="" id="{14E91B64-9FCC-451E-AFB4-A827D63293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1550994" y="800392"/>
            <a:ext cx="9458709" cy="121210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chemeClr val="accent1"/>
              </a:buClr>
              <a:buSzPts val="4000"/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A. Read for Understanding Using Text Coding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7" name="Google Shape;167;p13"/>
          <p:cNvSpPr txBox="1">
            <a:spLocks noGrp="1"/>
          </p:cNvSpPr>
          <p:nvPr>
            <p:ph idx="1"/>
          </p:nvPr>
        </p:nvSpPr>
        <p:spPr>
          <a:xfrm>
            <a:off x="1421193" y="2543173"/>
            <a:ext cx="4951896" cy="284991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lnSpcReduction="10000"/>
          </a:bodyPr>
          <a:lstStyle/>
          <a:p>
            <a:pPr marL="285750" lvl="0">
              <a:spcBef>
                <a:spcPts val="1000"/>
              </a:spcBef>
              <a:spcAft>
                <a:spcPts val="0"/>
              </a:spcAft>
              <a:buSzPct val="80000"/>
            </a:pPr>
            <a:r>
              <a:rPr lang="en-US" dirty="0"/>
              <a:t>Text coding is a way of tracking your thinking while reading</a:t>
            </a:r>
          </a:p>
          <a:p>
            <a:pPr marL="285750" lvl="0">
              <a:spcBef>
                <a:spcPts val="1000"/>
              </a:spcBef>
              <a:spcAft>
                <a:spcPts val="0"/>
              </a:spcAft>
              <a:buSzPct val="80000"/>
            </a:pPr>
            <a:r>
              <a:rPr lang="en-US" dirty="0"/>
              <a:t>With text coding, mark important arguments and key facts</a:t>
            </a:r>
            <a:endParaRPr lang="en-US" sz="2800" dirty="0"/>
          </a:p>
        </p:txBody>
      </p:sp>
      <p:pic>
        <p:nvPicPr>
          <p:cNvPr id="30" name="Google Shape;166;p13" descr="Table&#10;&#10;Description automatically generated">
            <a:extLst>
              <a:ext uri="{FF2B5EF4-FFF2-40B4-BE49-F238E27FC236}">
                <a16:creationId xmlns:a16="http://schemas.microsoft.com/office/drawing/2014/main" xmlns="" id="{11D117E6-52AF-546C-E309-CF8D4ED5398A}"/>
              </a:ext>
            </a:extLst>
          </p:cNvPr>
          <p:cNvPicPr preferRelativeResize="0">
            <a:picLocks noGrp="1"/>
          </p:cNvPicPr>
          <p:nvPr>
            <p:ph type="body" sz="half" idx="2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79331"/>
          <a:stretch/>
        </p:blipFill>
        <p:spPr>
          <a:xfrm>
            <a:off x="6717855" y="2341847"/>
            <a:ext cx="1507238" cy="4138347"/>
          </a:xfrm>
          <a:prstGeom prst="rect">
            <a:avLst/>
          </a:prstGeom>
          <a:noFill/>
        </p:spPr>
      </p:pic>
      <p:pic>
        <p:nvPicPr>
          <p:cNvPr id="31" name="Google Shape;166;p13" descr="Table&#10;&#10;Description automatically generated">
            <a:extLst>
              <a:ext uri="{FF2B5EF4-FFF2-40B4-BE49-F238E27FC236}">
                <a16:creationId xmlns:a16="http://schemas.microsoft.com/office/drawing/2014/main" xmlns="" id="{09DFAEA3-C690-54A1-0F70-82D3E8EFCF5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8811"/>
          <a:stretch/>
        </p:blipFill>
        <p:spPr>
          <a:xfrm>
            <a:off x="8219533" y="2341848"/>
            <a:ext cx="3003567" cy="4138348"/>
          </a:xfrm>
          <a:prstGeom prst="rect">
            <a:avLst/>
          </a:prstGeom>
          <a:noFill/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D3C6FC02-EA5A-12BA-993A-FD0C443CFCFD}"/>
              </a:ext>
            </a:extLst>
          </p:cNvPr>
          <p:cNvSpPr txBox="1"/>
          <p:nvPr/>
        </p:nvSpPr>
        <p:spPr>
          <a:xfrm>
            <a:off x="1469793" y="5714122"/>
            <a:ext cx="5247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>
              <a:spcBef>
                <a:spcPts val="1000"/>
              </a:spcBef>
              <a:spcAft>
                <a:spcPts val="0"/>
              </a:spcAft>
              <a:buSzPct val="68000"/>
              <a:buNone/>
            </a:pPr>
            <a:r>
              <a:rPr lang="en-US" sz="1800" i="1" dirty="0"/>
              <a:t>See more text coding from </a:t>
            </a:r>
            <a:r>
              <a:rPr lang="en-US" sz="1800" i="1" dirty="0" err="1">
                <a:hlinkClick r:id="rId4" invalidUrl="http://toolsfordifferentiation.pbworks.com/w/page/22360123/Text Coding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PBWorks</a:t>
            </a:r>
            <a:r>
              <a:rPr lang="en-US" sz="1800" i="1" dirty="0"/>
              <a:t> and </a:t>
            </a:r>
            <a:r>
              <a:rPr lang="en-US" sz="1800" i="1" dirty="0"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Collaborative for Teaching and Learning</a:t>
            </a:r>
            <a:r>
              <a:rPr lang="en-US" sz="1800" i="1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build="p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0" name="Rectangle 174">
            <a:extLst>
              <a:ext uri="{FF2B5EF4-FFF2-40B4-BE49-F238E27FC236}">
                <a16:creationId xmlns:a16="http://schemas.microsoft.com/office/drawing/2014/main" xmlns="" id="{827B839B-9ADE-406B-8590-F1CAEDED45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Freeform 45">
            <a:extLst>
              <a:ext uri="{FF2B5EF4-FFF2-40B4-BE49-F238E27FC236}">
                <a16:creationId xmlns:a16="http://schemas.microsoft.com/office/drawing/2014/main" xmlns="" id="{CFE45BF0-46DB-408C-B5F7-7B11716805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Freeform 46">
            <a:extLst>
              <a:ext uri="{FF2B5EF4-FFF2-40B4-BE49-F238E27FC236}">
                <a16:creationId xmlns:a16="http://schemas.microsoft.com/office/drawing/2014/main" xmlns="" id="{2AEBC8F2-97B1-41B4-93F1-2D289E197F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Freeform 47">
            <a:extLst>
              <a:ext uri="{FF2B5EF4-FFF2-40B4-BE49-F238E27FC236}">
                <a16:creationId xmlns:a16="http://schemas.microsoft.com/office/drawing/2014/main" xmlns="" id="{472E3A19-F5D5-48FC-BB9C-48C2F68F59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Freeform 44">
            <a:extLst>
              <a:ext uri="{FF2B5EF4-FFF2-40B4-BE49-F238E27FC236}">
                <a16:creationId xmlns:a16="http://schemas.microsoft.com/office/drawing/2014/main" xmlns="" id="{7A62E32F-BB65-43A8-8EB5-92346890E5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xmlns="" id="{14E91B64-9FCC-451E-AFB4-A827D63293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1587006" y="800392"/>
            <a:ext cx="9017988" cy="121210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chemeClr val="accent1"/>
              </a:buClr>
              <a:buSzPts val="4000"/>
            </a:pPr>
            <a:r>
              <a:rPr lang="en-US" sz="4800" dirty="0">
                <a:solidFill>
                  <a:schemeClr val="bg1"/>
                </a:solidFill>
              </a:rPr>
              <a:t>B. Examine Arguments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Google Shape;173;p14">
            <a:extLst>
              <a:ext uri="{FF2B5EF4-FFF2-40B4-BE49-F238E27FC236}">
                <a16:creationId xmlns:a16="http://schemas.microsoft.com/office/drawing/2014/main" xmlns="" id="{DDBF6B04-2910-11FA-B61D-BA2ABAA0519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5871" r="15871"/>
          <a:stretch/>
        </p:blipFill>
        <p:spPr>
          <a:xfrm>
            <a:off x="3932207" y="2751332"/>
            <a:ext cx="4331559" cy="340939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74;p14">
            <a:extLst>
              <a:ext uri="{FF2B5EF4-FFF2-40B4-BE49-F238E27FC236}">
                <a16:creationId xmlns:a16="http://schemas.microsoft.com/office/drawing/2014/main" xmlns="" id="{F198AD7F-61A1-2211-273A-A5877F08E19B}"/>
              </a:ext>
            </a:extLst>
          </p:cNvPr>
          <p:cNvSpPr txBox="1">
            <a:spLocks/>
          </p:cNvSpPr>
          <p:nvPr/>
        </p:nvSpPr>
        <p:spPr>
          <a:xfrm>
            <a:off x="2880081" y="2288776"/>
            <a:ext cx="6435810" cy="5943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SzPts val="1920"/>
              <a:buFont typeface="Arial" panose="020B0604020202020204" pitchFamily="34" charset="0"/>
              <a:buNone/>
            </a:pPr>
            <a:r>
              <a:rPr lang="en-US" sz="2400" dirty="0"/>
              <a:t>Use the spectrum of authority strategy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F5BD073-D6A6-1C95-9225-BF23C62B9396}"/>
              </a:ext>
            </a:extLst>
          </p:cNvPr>
          <p:cNvSpPr txBox="1"/>
          <p:nvPr/>
        </p:nvSpPr>
        <p:spPr>
          <a:xfrm>
            <a:off x="4132026" y="6165095"/>
            <a:ext cx="3931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https://youtu.be/9G5xooMN2_c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299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0" name="Rectangle 174">
            <a:extLst>
              <a:ext uri="{FF2B5EF4-FFF2-40B4-BE49-F238E27FC236}">
                <a16:creationId xmlns:a16="http://schemas.microsoft.com/office/drawing/2014/main" xmlns="" id="{827B839B-9ADE-406B-8590-F1CAEDED45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Freeform 45">
            <a:extLst>
              <a:ext uri="{FF2B5EF4-FFF2-40B4-BE49-F238E27FC236}">
                <a16:creationId xmlns:a16="http://schemas.microsoft.com/office/drawing/2014/main" xmlns="" id="{CFE45BF0-46DB-408C-B5F7-7B11716805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Freeform 46">
            <a:extLst>
              <a:ext uri="{FF2B5EF4-FFF2-40B4-BE49-F238E27FC236}">
                <a16:creationId xmlns:a16="http://schemas.microsoft.com/office/drawing/2014/main" xmlns="" id="{2AEBC8F2-97B1-41B4-93F1-2D289E197F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Freeform 47">
            <a:extLst>
              <a:ext uri="{FF2B5EF4-FFF2-40B4-BE49-F238E27FC236}">
                <a16:creationId xmlns:a16="http://schemas.microsoft.com/office/drawing/2014/main" xmlns="" id="{472E3A19-F5D5-48FC-BB9C-48C2F68F59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Freeform 44">
            <a:extLst>
              <a:ext uri="{FF2B5EF4-FFF2-40B4-BE49-F238E27FC236}">
                <a16:creationId xmlns:a16="http://schemas.microsoft.com/office/drawing/2014/main" xmlns="" id="{7A62E32F-BB65-43A8-8EB5-92346890E5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xmlns="" id="{14E91B64-9FCC-451E-AFB4-A827D63293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1763377" y="800392"/>
            <a:ext cx="9394269" cy="121210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chemeClr val="accent1"/>
              </a:buClr>
              <a:buSzPts val="4000"/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C. Clarify Thinking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oogle Shape;182;p15">
            <a:extLst>
              <a:ext uri="{FF2B5EF4-FFF2-40B4-BE49-F238E27FC236}">
                <a16:creationId xmlns:a16="http://schemas.microsoft.com/office/drawing/2014/main" xmlns="" id="{3EED330F-E641-1B01-3B6E-496F304B7EE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19322" y="1944682"/>
            <a:ext cx="2961076" cy="479489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800" dirty="0"/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2800" dirty="0"/>
              <a:t>When you use critical thinking to evaluate information, you </a:t>
            </a:r>
            <a:r>
              <a:rPr lang="en-US" b="1" dirty="0"/>
              <a:t>need to clarify your thinking to yourself and likely to others</a:t>
            </a:r>
            <a:r>
              <a:rPr lang="en-US" dirty="0"/>
              <a:t>.</a:t>
            </a:r>
            <a:endParaRPr sz="4000" dirty="0"/>
          </a:p>
        </p:txBody>
      </p:sp>
      <p:sp>
        <p:nvSpPr>
          <p:cNvPr id="13" name="Google Shape;181;p15">
            <a:extLst>
              <a:ext uri="{FF2B5EF4-FFF2-40B4-BE49-F238E27FC236}">
                <a16:creationId xmlns:a16="http://schemas.microsoft.com/office/drawing/2014/main" xmlns="" id="{415C0ADE-01AE-FD7D-F5C0-D6DF0FC04287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4515175" y="3180821"/>
            <a:ext cx="7239000" cy="259820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  <a:buChar char="•"/>
            </a:pPr>
            <a:r>
              <a:rPr lang="en-US" sz="2900" dirty="0"/>
              <a:t>What is the purpose?</a:t>
            </a:r>
            <a:endParaRPr sz="2900" dirty="0"/>
          </a:p>
          <a:p>
            <a:pPr marL="22860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80000"/>
              <a:buChar char="•"/>
            </a:pPr>
            <a:r>
              <a:rPr lang="en-US" sz="2900" dirty="0"/>
              <a:t> What question are we trying to answer?</a:t>
            </a:r>
            <a:endParaRPr sz="2900" dirty="0"/>
          </a:p>
          <a:p>
            <a:pPr marL="22860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80000"/>
              <a:buChar char="•"/>
            </a:pPr>
            <a:r>
              <a:rPr lang="en-US" sz="2900" dirty="0"/>
              <a:t> What point of view is being expressed?</a:t>
            </a:r>
          </a:p>
          <a:p>
            <a:pPr marL="22860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80000"/>
              <a:buChar char="•"/>
            </a:pPr>
            <a:r>
              <a:rPr lang="en-US" sz="2900" dirty="0"/>
              <a:t> What assumptions are we or others making? </a:t>
            </a:r>
            <a:endParaRPr sz="29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2C49C137-4F3B-AA90-07C0-BE149E1799A1}"/>
              </a:ext>
            </a:extLst>
          </p:cNvPr>
          <p:cNvCxnSpPr/>
          <p:nvPr/>
        </p:nvCxnSpPr>
        <p:spPr>
          <a:xfrm>
            <a:off x="4338320" y="2661920"/>
            <a:ext cx="0" cy="34848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08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0" name="Rectangle 174">
            <a:extLst>
              <a:ext uri="{FF2B5EF4-FFF2-40B4-BE49-F238E27FC236}">
                <a16:creationId xmlns:a16="http://schemas.microsoft.com/office/drawing/2014/main" xmlns="" id="{827B839B-9ADE-406B-8590-F1CAEDED45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Freeform 45">
            <a:extLst>
              <a:ext uri="{FF2B5EF4-FFF2-40B4-BE49-F238E27FC236}">
                <a16:creationId xmlns:a16="http://schemas.microsoft.com/office/drawing/2014/main" xmlns="" id="{CFE45BF0-46DB-408C-B5F7-7B11716805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Freeform 46">
            <a:extLst>
              <a:ext uri="{FF2B5EF4-FFF2-40B4-BE49-F238E27FC236}">
                <a16:creationId xmlns:a16="http://schemas.microsoft.com/office/drawing/2014/main" xmlns="" id="{2AEBC8F2-97B1-41B4-93F1-2D289E197F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Freeform 47">
            <a:extLst>
              <a:ext uri="{FF2B5EF4-FFF2-40B4-BE49-F238E27FC236}">
                <a16:creationId xmlns:a16="http://schemas.microsoft.com/office/drawing/2014/main" xmlns="" id="{472E3A19-F5D5-48FC-BB9C-48C2F68F59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Freeform 44">
            <a:extLst>
              <a:ext uri="{FF2B5EF4-FFF2-40B4-BE49-F238E27FC236}">
                <a16:creationId xmlns:a16="http://schemas.microsoft.com/office/drawing/2014/main" xmlns="" id="{7A62E32F-BB65-43A8-8EB5-92346890E5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xmlns="" id="{14E91B64-9FCC-451E-AFB4-A827D63293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1763377" y="800392"/>
            <a:ext cx="9459826" cy="121210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chemeClr val="accent1"/>
              </a:buClr>
              <a:buSzPts val="4000"/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C. Clarify Thinking (cont.)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oogle Shape;182;p15">
            <a:extLst>
              <a:ext uri="{FF2B5EF4-FFF2-40B4-BE49-F238E27FC236}">
                <a16:creationId xmlns:a16="http://schemas.microsoft.com/office/drawing/2014/main" xmlns="" id="{3EED330F-E641-1B01-3B6E-496F304B7EE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19322" y="1944682"/>
            <a:ext cx="2961076" cy="479489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800" dirty="0"/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2800" dirty="0"/>
              <a:t>When you use critical thinking to evaluate information, you </a:t>
            </a:r>
            <a:r>
              <a:rPr lang="en-US" b="1" dirty="0"/>
              <a:t>need to clarify your thinking to yourself and likely to others</a:t>
            </a:r>
            <a:r>
              <a:rPr lang="en-US" dirty="0"/>
              <a:t>.</a:t>
            </a:r>
            <a:endParaRPr sz="4000" dirty="0"/>
          </a:p>
        </p:txBody>
      </p:sp>
      <p:sp>
        <p:nvSpPr>
          <p:cNvPr id="13" name="Google Shape;181;p15">
            <a:extLst>
              <a:ext uri="{FF2B5EF4-FFF2-40B4-BE49-F238E27FC236}">
                <a16:creationId xmlns:a16="http://schemas.microsoft.com/office/drawing/2014/main" xmlns="" id="{415C0ADE-01AE-FD7D-F5C0-D6DF0FC04287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4515175" y="2487930"/>
            <a:ext cx="6708027" cy="3708399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18288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80000"/>
              <a:buChar char="•"/>
            </a:pPr>
            <a:r>
              <a:rPr lang="en-US" sz="2800" dirty="0"/>
              <a:t>What are the facts and data we know, and how do we know them? </a:t>
            </a:r>
          </a:p>
          <a:p>
            <a:pPr marL="228600" lvl="0" indent="-18288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80000"/>
              <a:buChar char="•"/>
            </a:pPr>
            <a:r>
              <a:rPr lang="en-US" sz="2800" dirty="0"/>
              <a:t>What are the concepts we’re working with?</a:t>
            </a:r>
          </a:p>
          <a:p>
            <a:pPr marL="228600" lvl="0" indent="-18288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80000"/>
              <a:buChar char="•"/>
            </a:pPr>
            <a:r>
              <a:rPr lang="en-US" sz="2800" dirty="0"/>
              <a:t>What are the conclusions, and do they make sense?</a:t>
            </a:r>
          </a:p>
          <a:p>
            <a:pPr marL="228600" lvl="0" indent="-18288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80000"/>
              <a:buChar char="•"/>
            </a:pPr>
            <a:r>
              <a:rPr lang="en-US" sz="2800" dirty="0"/>
              <a:t> What are the implications?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2C49C137-4F3B-AA90-07C0-BE149E1799A1}"/>
              </a:ext>
            </a:extLst>
          </p:cNvPr>
          <p:cNvCxnSpPr/>
          <p:nvPr/>
        </p:nvCxnSpPr>
        <p:spPr>
          <a:xfrm>
            <a:off x="4338320" y="2661920"/>
            <a:ext cx="0" cy="34848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5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0" name="Rectangle 174">
            <a:extLst>
              <a:ext uri="{FF2B5EF4-FFF2-40B4-BE49-F238E27FC236}">
                <a16:creationId xmlns:a16="http://schemas.microsoft.com/office/drawing/2014/main" xmlns="" id="{827B839B-9ADE-406B-8590-F1CAEDED45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Freeform 45">
            <a:extLst>
              <a:ext uri="{FF2B5EF4-FFF2-40B4-BE49-F238E27FC236}">
                <a16:creationId xmlns:a16="http://schemas.microsoft.com/office/drawing/2014/main" xmlns="" id="{CFE45BF0-46DB-408C-B5F7-7B11716805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Freeform 46">
            <a:extLst>
              <a:ext uri="{FF2B5EF4-FFF2-40B4-BE49-F238E27FC236}">
                <a16:creationId xmlns:a16="http://schemas.microsoft.com/office/drawing/2014/main" xmlns="" id="{2AEBC8F2-97B1-41B4-93F1-2D289E197F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Freeform 47">
            <a:extLst>
              <a:ext uri="{FF2B5EF4-FFF2-40B4-BE49-F238E27FC236}">
                <a16:creationId xmlns:a16="http://schemas.microsoft.com/office/drawing/2014/main" xmlns="" id="{472E3A19-F5D5-48FC-BB9C-48C2F68F59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Freeform 44">
            <a:extLst>
              <a:ext uri="{FF2B5EF4-FFF2-40B4-BE49-F238E27FC236}">
                <a16:creationId xmlns:a16="http://schemas.microsoft.com/office/drawing/2014/main" xmlns="" id="{7A62E32F-BB65-43A8-8EB5-92346890E5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xmlns="" id="{14E91B64-9FCC-451E-AFB4-A827D63293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1763377" y="800392"/>
            <a:ext cx="9459826" cy="121210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chemeClr val="accent1"/>
              </a:buClr>
              <a:buSzPts val="4000"/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D. Cultivate “Habits of Mind”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oogle Shape;182;p15">
            <a:extLst>
              <a:ext uri="{FF2B5EF4-FFF2-40B4-BE49-F238E27FC236}">
                <a16:creationId xmlns:a16="http://schemas.microsoft.com/office/drawing/2014/main" xmlns="" id="{3EED330F-E641-1B01-3B6E-496F304B7EE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55189" y="2801754"/>
            <a:ext cx="7132320" cy="204152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SzPts val="1920"/>
              <a:buNone/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“Habits of mind” </a:t>
            </a:r>
            <a:r>
              <a:rPr lang="en-US" sz="2800" dirty="0"/>
              <a:t>are </a:t>
            </a:r>
            <a:r>
              <a:rPr lang="en-US" sz="2800" b="1" dirty="0"/>
              <a:t>the personal commitments, values, and standards </a:t>
            </a:r>
            <a:r>
              <a:rPr lang="en-US" sz="2800" dirty="0"/>
              <a:t>you have about </a:t>
            </a:r>
            <a:r>
              <a:rPr lang="en-US" sz="2800" b="1" dirty="0"/>
              <a:t>the principle of good thinking.</a:t>
            </a:r>
            <a:endParaRPr lang="en-US" sz="3600" dirty="0"/>
          </a:p>
        </p:txBody>
      </p:sp>
      <p:pic>
        <p:nvPicPr>
          <p:cNvPr id="14" name="Picture 2" descr="Blog Series by Daniel Vollrath, Ed.D. - The Institutute for Habits of Mind">
            <a:extLst>
              <a:ext uri="{FF2B5EF4-FFF2-40B4-BE49-F238E27FC236}">
                <a16:creationId xmlns:a16="http://schemas.microsoft.com/office/drawing/2014/main" xmlns="" id="{1586F90B-ADF4-F4C0-9B04-0ED0920DE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6"/>
          <a:stretch/>
        </p:blipFill>
        <p:spPr bwMode="auto">
          <a:xfrm>
            <a:off x="572988" y="2341848"/>
            <a:ext cx="4153109" cy="389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88;p16">
            <a:extLst>
              <a:ext uri="{FF2B5EF4-FFF2-40B4-BE49-F238E27FC236}">
                <a16:creationId xmlns:a16="http://schemas.microsoft.com/office/drawing/2014/main" xmlns="" id="{FD470AFF-164E-2D27-8045-BAD81AC27289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4788590" y="4608936"/>
            <a:ext cx="6065519" cy="186450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en-US" sz="3200" i="1" dirty="0"/>
              <a:t>Do you approach problems with an open mind, a respect for truth, and an inquiring attitude?</a:t>
            </a:r>
            <a:endParaRPr sz="3200" i="1" dirty="0"/>
          </a:p>
        </p:txBody>
      </p:sp>
    </p:spTree>
    <p:extLst>
      <p:ext uri="{BB962C8B-B14F-4D97-AF65-F5344CB8AC3E}">
        <p14:creationId xmlns:p14="http://schemas.microsoft.com/office/powerpoint/2010/main" val="2894754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0">
            <a:extLst>
              <a:ext uri="{FF2B5EF4-FFF2-40B4-BE49-F238E27FC236}">
                <a16:creationId xmlns:a16="http://schemas.microsoft.com/office/drawing/2014/main" xmlns="" id="{79BB35BC-D5C2-4C8B-A22A-A71E619191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6094476" y="1054477"/>
            <a:ext cx="4840010" cy="180730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dirty="0"/>
              <a:t>Chapter outlines</a:t>
            </a:r>
          </a:p>
        </p:txBody>
      </p:sp>
      <p:pic>
        <p:nvPicPr>
          <p:cNvPr id="5" name="Picture 4" descr="Why the Combination of Analytical Skills and Creativity Is So Valuable –  Career Services | University of Pennsylvania">
            <a:extLst>
              <a:ext uri="{FF2B5EF4-FFF2-40B4-BE49-F238E27FC236}">
                <a16:creationId xmlns:a16="http://schemas.microsoft.com/office/drawing/2014/main" xmlns="" id="{CDF7B0E6-FB18-1878-FF06-67917874A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6" r="11785" b="1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Google Shape;96;p2"/>
          <p:cNvSpPr txBox="1">
            <a:spLocks noGrp="1"/>
          </p:cNvSpPr>
          <p:nvPr>
            <p:ph idx="1"/>
          </p:nvPr>
        </p:nvSpPr>
        <p:spPr>
          <a:xfrm>
            <a:off x="6198615" y="3841774"/>
            <a:ext cx="508547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lvl="0" indent="0" rtl="0"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rPr lang="en-US" sz="2800" dirty="0">
                <a:latin typeface="+mj-lt"/>
              </a:rPr>
              <a:t>4. Critical Thinking Skills</a:t>
            </a:r>
            <a:endParaRPr lang="en-US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58CABA6-DF4B-481A-CD62-2DBB9972731B}"/>
              </a:ext>
            </a:extLst>
          </p:cNvPr>
          <p:cNvSpPr txBox="1"/>
          <p:nvPr/>
        </p:nvSpPr>
        <p:spPr>
          <a:xfrm>
            <a:off x="6094476" y="3090168"/>
            <a:ext cx="4631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7200"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THINKING AND ANALYSIS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5944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dirty="0"/>
              <a:t>Try to work these qualities  into your daily life:</a:t>
            </a:r>
            <a:endParaRPr dirty="0"/>
          </a:p>
        </p:txBody>
      </p:sp>
      <p:sp>
        <p:nvSpPr>
          <p:cNvPr id="195" name="Google Shape;195;p17"/>
          <p:cNvSpPr txBox="1">
            <a:spLocks noGrp="1"/>
          </p:cNvSpPr>
          <p:nvPr>
            <p:ph sz="half" idx="1"/>
          </p:nvPr>
        </p:nvSpPr>
        <p:spPr>
          <a:xfrm>
            <a:off x="1158934" y="2030586"/>
            <a:ext cx="5684430" cy="380929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8288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en-US" sz="3200" dirty="0"/>
              <a:t>Being receptive to having your opinions changed</a:t>
            </a:r>
            <a:endParaRPr lang="en-US" sz="3600" dirty="0"/>
          </a:p>
          <a:p>
            <a:pPr marL="228600" lvl="0" indent="-182880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20"/>
              <a:buChar char="•"/>
            </a:pPr>
            <a:r>
              <a:rPr lang="en-US" sz="3200" dirty="0"/>
              <a:t>Having respect for others</a:t>
            </a:r>
            <a:endParaRPr lang="en-US" sz="3600" dirty="0"/>
          </a:p>
          <a:p>
            <a:pPr marL="228600" lvl="0" indent="-182880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20"/>
              <a:buChar char="•"/>
            </a:pPr>
            <a:r>
              <a:rPr lang="en-US" sz="3200" dirty="0"/>
              <a:t>Being independent </a:t>
            </a:r>
            <a:endParaRPr lang="en-US" sz="3600" dirty="0"/>
          </a:p>
          <a:p>
            <a:pPr marL="228600" lvl="0" indent="-182880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920"/>
              <a:buChar char="•"/>
            </a:pPr>
            <a:r>
              <a:rPr lang="en-US" sz="3200" dirty="0"/>
              <a:t>Not accepting something is true until you’ve had the time to examine the available evidence</a:t>
            </a:r>
          </a:p>
          <a:p>
            <a:pPr marL="228600" lvl="0" indent="-40640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40"/>
              <a:buNone/>
            </a:pPr>
            <a:endParaRPr lang="en-US" sz="3600" dirty="0"/>
          </a:p>
        </p:txBody>
      </p:sp>
      <p:pic>
        <p:nvPicPr>
          <p:cNvPr id="5" name="Picture 2" descr="Blog Series by Daniel Vollrath, Ed.D. - The Institutute for Habits of Mind">
            <a:extLst>
              <a:ext uri="{FF2B5EF4-FFF2-40B4-BE49-F238E27FC236}">
                <a16:creationId xmlns:a16="http://schemas.microsoft.com/office/drawing/2014/main" xmlns="" id="{FDF699A7-3CD6-4238-9871-014C31330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2" t="11461" r="10756" b="11246"/>
          <a:stretch/>
        </p:blipFill>
        <p:spPr bwMode="auto">
          <a:xfrm>
            <a:off x="7329168" y="2030586"/>
            <a:ext cx="3703898" cy="362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5944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dirty="0"/>
              <a:t>Try to work these qualities  into your daily life:</a:t>
            </a:r>
            <a:endParaRPr dirty="0"/>
          </a:p>
        </p:txBody>
      </p:sp>
      <p:sp>
        <p:nvSpPr>
          <p:cNvPr id="195" name="Google Shape;195;p17"/>
          <p:cNvSpPr txBox="1">
            <a:spLocks noGrp="1"/>
          </p:cNvSpPr>
          <p:nvPr>
            <p:ph sz="half" idx="1"/>
          </p:nvPr>
        </p:nvSpPr>
        <p:spPr>
          <a:xfrm>
            <a:off x="1158934" y="2377826"/>
            <a:ext cx="6295162" cy="380929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182880">
              <a:spcBef>
                <a:spcPts val="0"/>
              </a:spcBef>
              <a:buSzPts val="1920"/>
            </a:pPr>
            <a:r>
              <a:rPr lang="en-US" sz="3200" dirty="0"/>
              <a:t>Being fair-minded</a:t>
            </a:r>
            <a:endParaRPr lang="en-US" sz="3600" dirty="0"/>
          </a:p>
          <a:p>
            <a:pPr lvl="0" indent="-182880">
              <a:spcBef>
                <a:spcPts val="1400"/>
              </a:spcBef>
              <a:buSzPts val="1920"/>
            </a:pPr>
            <a:r>
              <a:rPr lang="en-US" sz="3200" dirty="0"/>
              <a:t>Having respect for a reason </a:t>
            </a:r>
            <a:endParaRPr lang="en-US" sz="3600" dirty="0"/>
          </a:p>
          <a:p>
            <a:pPr lvl="0" indent="-182880">
              <a:spcBef>
                <a:spcPts val="1400"/>
              </a:spcBef>
              <a:buSzPts val="1920"/>
            </a:pPr>
            <a:r>
              <a:rPr lang="en-US" sz="3200" dirty="0"/>
              <a:t>Having an inquiring mind</a:t>
            </a:r>
            <a:endParaRPr lang="en-US" sz="3600" dirty="0"/>
          </a:p>
          <a:p>
            <a:pPr lvl="0" indent="-182880">
              <a:spcBef>
                <a:spcPts val="1400"/>
              </a:spcBef>
              <a:buSzPts val="1920"/>
            </a:pPr>
            <a:r>
              <a:rPr lang="en-US" sz="3200" dirty="0"/>
              <a:t>Not making assumptions</a:t>
            </a:r>
            <a:endParaRPr lang="en-US" sz="3600" dirty="0"/>
          </a:p>
          <a:p>
            <a:pPr lvl="0" indent="-182880">
              <a:spcBef>
                <a:spcPts val="1400"/>
              </a:spcBef>
              <a:buSzPts val="1920"/>
            </a:pPr>
            <a:r>
              <a:rPr lang="en-US" sz="3200" dirty="0"/>
              <a:t>Questioning your own conclusions</a:t>
            </a:r>
            <a:endParaRPr lang="en-US" sz="3600" dirty="0"/>
          </a:p>
        </p:txBody>
      </p:sp>
      <p:pic>
        <p:nvPicPr>
          <p:cNvPr id="5" name="Picture 2" descr="Blog Series by Daniel Vollrath, Ed.D. - The Institutute for Habits of Mind">
            <a:extLst>
              <a:ext uri="{FF2B5EF4-FFF2-40B4-BE49-F238E27FC236}">
                <a16:creationId xmlns:a16="http://schemas.microsoft.com/office/drawing/2014/main" xmlns="" id="{FDF699A7-3CD6-4238-9871-014C31330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2" t="11461" r="10756" b="11246"/>
          <a:stretch/>
        </p:blipFill>
        <p:spPr bwMode="auto">
          <a:xfrm>
            <a:off x="7329168" y="2030586"/>
            <a:ext cx="3703898" cy="362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21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xmlns="" id="{04812C46-200A-4DEB-A05E-3ED6C68C23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3" name="Google Shape;203;p18"/>
          <p:cNvPicPr preferRelativeResize="0">
            <a:picLocks noGrp="1"/>
          </p:cNvPicPr>
          <p:nvPr>
            <p:ph sz="half" idx="2"/>
          </p:nvPr>
        </p:nvPicPr>
        <p:blipFill rotWithShape="1">
          <a:blip r:embed="rId3"/>
          <a:srcRect l="18547"/>
          <a:stretch/>
        </p:blipFill>
        <p:spPr>
          <a:xfrm>
            <a:off x="-1" y="10"/>
            <a:ext cx="8400017" cy="6857990"/>
          </a:xfrm>
          <a:prstGeom prst="rect">
            <a:avLst/>
          </a:prstGeom>
          <a:noFill/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D1EA859B-E555-4109-94F3-6700E046E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Google Shape;201;p18"/>
          <p:cNvSpPr txBox="1">
            <a:spLocks noGrp="1"/>
          </p:cNvSpPr>
          <p:nvPr>
            <p:ph type="title"/>
          </p:nvPr>
        </p:nvSpPr>
        <p:spPr>
          <a:xfrm>
            <a:off x="6840638" y="237804"/>
            <a:ext cx="4582609" cy="189991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>
              <a:spcAft>
                <a:spcPts val="0"/>
              </a:spcAft>
              <a:buClr>
                <a:schemeClr val="accent1"/>
              </a:buClr>
              <a:buSzPts val="4400"/>
            </a:pPr>
            <a:r>
              <a:rPr lang="en-US" sz="4000" b="1" dirty="0"/>
              <a:t>Developing Yourself As a Critical Thinker</a:t>
            </a:r>
            <a:endParaRPr lang="en-US" sz="4000" dirty="0"/>
          </a:p>
        </p:txBody>
      </p:sp>
      <p:sp>
        <p:nvSpPr>
          <p:cNvPr id="202" name="Google Shape;202;p18"/>
          <p:cNvSpPr txBox="1">
            <a:spLocks noGrp="1"/>
          </p:cNvSpPr>
          <p:nvPr>
            <p:ph sz="half" idx="1"/>
          </p:nvPr>
        </p:nvSpPr>
        <p:spPr>
          <a:xfrm>
            <a:off x="6500728" y="2137716"/>
            <a:ext cx="4922519" cy="4058674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fontScale="92500" lnSpcReduction="10000"/>
          </a:bodyPr>
          <a:lstStyle/>
          <a:p>
            <a:pPr marL="228600" lvl="0" algn="r">
              <a:spcBef>
                <a:spcPts val="0"/>
              </a:spcBef>
              <a:spcAft>
                <a:spcPts val="0"/>
              </a:spcAft>
              <a:buSzPts val="1760"/>
            </a:pPr>
            <a:r>
              <a:rPr lang="en-US" sz="3200" dirty="0"/>
              <a:t>Reflect and practice</a:t>
            </a:r>
          </a:p>
          <a:p>
            <a:pPr marL="228600" lvl="0" algn="r">
              <a:spcBef>
                <a:spcPts val="1400"/>
              </a:spcBef>
              <a:spcAft>
                <a:spcPts val="0"/>
              </a:spcAft>
              <a:buSzPts val="1760"/>
            </a:pPr>
            <a:r>
              <a:rPr lang="en-US" sz="3200" dirty="0"/>
              <a:t>Use wasted time</a:t>
            </a:r>
          </a:p>
          <a:p>
            <a:pPr marL="228600" lvl="0" algn="r">
              <a:spcBef>
                <a:spcPts val="1400"/>
              </a:spcBef>
              <a:spcAft>
                <a:spcPts val="0"/>
              </a:spcAft>
              <a:buSzPts val="1760"/>
            </a:pPr>
            <a:r>
              <a:rPr lang="en-US" sz="3200" dirty="0"/>
              <a:t>Redefine the way you see things</a:t>
            </a:r>
          </a:p>
          <a:p>
            <a:pPr marL="228600" lvl="0" algn="r">
              <a:spcBef>
                <a:spcPts val="1400"/>
              </a:spcBef>
              <a:spcAft>
                <a:spcPts val="0"/>
              </a:spcAft>
              <a:buSzPts val="1760"/>
            </a:pPr>
            <a:r>
              <a:rPr lang="en-US" sz="3200" dirty="0"/>
              <a:t>Analyze the influences on your thinking and in your life</a:t>
            </a:r>
          </a:p>
          <a:p>
            <a:pPr marL="228600" lvl="0" algn="r">
              <a:spcBef>
                <a:spcPts val="1400"/>
              </a:spcBef>
              <a:spcAft>
                <a:spcPts val="0"/>
              </a:spcAft>
              <a:buSzPts val="1760"/>
            </a:pPr>
            <a:r>
              <a:rPr lang="en-US" sz="3200" dirty="0"/>
              <a:t>Express yourself</a:t>
            </a:r>
          </a:p>
          <a:p>
            <a:pPr marL="228600" lvl="0" algn="r">
              <a:spcBef>
                <a:spcPts val="1400"/>
              </a:spcBef>
              <a:spcAft>
                <a:spcPts val="0"/>
              </a:spcAft>
              <a:buSzPts val="1760"/>
            </a:pPr>
            <a:r>
              <a:rPr lang="en-US" sz="3200" dirty="0"/>
              <a:t>Enhance your wellness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C5E6CFF1-2F42-4E10-9A97-F116F46F53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1" name="Picture 210">
            <a:extLst>
              <a:ext uri="{FF2B5EF4-FFF2-40B4-BE49-F238E27FC236}">
                <a16:creationId xmlns:a16="http://schemas.microsoft.com/office/drawing/2014/main" xmlns="" id="{3646D188-5C8D-4890-A2D7-E4608C84E6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08" name="Google Shape;208;p19"/>
          <p:cNvSpPr txBox="1"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u="sng" dirty="0">
                <a:solidFill>
                  <a:srgbClr val="FFFFFF"/>
                </a:solidFill>
              </a:rPr>
              <a:t>Practice: </a:t>
            </a:r>
            <a:br>
              <a:rPr lang="en-US" u="sng" dirty="0">
                <a:solidFill>
                  <a:srgbClr val="FFFFFF"/>
                </a:solidFill>
              </a:rPr>
            </a:br>
            <a:r>
              <a:rPr lang="en-US" u="sng" dirty="0">
                <a:solidFill>
                  <a:srgbClr val="FFFFFF"/>
                </a:solidFill>
              </a:rPr>
              <a:t/>
            </a:r>
            <a:br>
              <a:rPr lang="en-US" u="sng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Evaluation of project ideas "Social Initiatives"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xmlns="" id="{67182200-4859-4C8D-BCBB-55B245C28B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Google Shape;209;p19"/>
          <p:cNvSpPr txBox="1">
            <a:spLocks noGrp="1"/>
          </p:cNvSpPr>
          <p:nvPr>
            <p:ph idx="1"/>
          </p:nvPr>
        </p:nvSpPr>
        <p:spPr>
          <a:xfrm>
            <a:off x="5155379" y="1065862"/>
            <a:ext cx="6320340" cy="4726276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502920" lvl="0" indent="-457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</a:pPr>
            <a:r>
              <a:rPr lang="en-US" sz="3200" dirty="0">
                <a:solidFill>
                  <a:srgbClr val="FFFFFF"/>
                </a:solidFill>
              </a:rPr>
              <a:t>Use critical thinking skills to </a:t>
            </a:r>
            <a:r>
              <a:rPr 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challenge</a:t>
            </a:r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other groups' </a:t>
            </a:r>
            <a:r>
              <a:rPr 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social initiatives ideas </a:t>
            </a:r>
            <a:r>
              <a:rPr lang="en-US" sz="3200" dirty="0">
                <a:solidFill>
                  <a:srgbClr val="FFFFFF"/>
                </a:solidFill>
              </a:rPr>
              <a:t>(from activity 1 of Creative Thinking Skills)</a:t>
            </a:r>
          </a:p>
          <a:p>
            <a:pPr marL="502920" lvl="0" indent="-4572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</a:pPr>
            <a:r>
              <a:rPr 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Point out weaknesses and difficulties </a:t>
            </a:r>
            <a:r>
              <a:rPr lang="en-US" sz="3200" dirty="0">
                <a:solidFill>
                  <a:srgbClr val="FFFFFF"/>
                </a:solidFill>
              </a:rPr>
              <a:t>in implementing ideas in life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D72A9A41-34D3-405B-887C-62A6C4E82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0700" y="1198551"/>
            <a:ext cx="9750599" cy="446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"/>
          <p:cNvPicPr preferRelativeResize="0"/>
          <p:nvPr/>
        </p:nvPicPr>
        <p:blipFill rotWithShape="1">
          <a:blip r:embed="rId3"/>
          <a:srcRect t="1570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  <a:noFill/>
        </p:spPr>
      </p:pic>
      <p:sp>
        <p:nvSpPr>
          <p:cNvPr id="113" name="Freeform: Shape 101">
            <a:extLst>
              <a:ext uri="{FF2B5EF4-FFF2-40B4-BE49-F238E27FC236}">
                <a16:creationId xmlns:a16="http://schemas.microsoft.com/office/drawing/2014/main" xmlns="" id="{5E8D2E83-FB3A-40E7-A9E5-7AB389D612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Google Shape;96;p2"/>
          <p:cNvSpPr txBox="1">
            <a:spLocks noGrp="1"/>
          </p:cNvSpPr>
          <p:nvPr>
            <p:ph idx="1"/>
          </p:nvPr>
        </p:nvSpPr>
        <p:spPr>
          <a:xfrm>
            <a:off x="888002" y="4095398"/>
            <a:ext cx="9565028" cy="772187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45720" lvl="0" indent="0" rtl="0">
              <a:spcBef>
                <a:spcPts val="1400"/>
              </a:spcBef>
              <a:spcAft>
                <a:spcPts val="0"/>
              </a:spcAft>
              <a:buSzPts val="1920"/>
              <a:buNone/>
            </a:pPr>
            <a:r>
              <a:rPr lang="en-US" sz="2000" i="1" dirty="0">
                <a:latin typeface="+mj-lt"/>
              </a:rPr>
              <a:t>Critical Thinking Skills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A316BA3-602B-47B6-A616-BDACB979FE60}"/>
              </a:ext>
            </a:extLst>
          </p:cNvPr>
          <p:cNvSpPr txBox="1"/>
          <p:nvPr/>
        </p:nvSpPr>
        <p:spPr>
          <a:xfrm>
            <a:off x="1091202" y="4684705"/>
            <a:ext cx="86420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1" dirty="0">
                <a:effectLst/>
                <a:latin typeface="+mj-lt"/>
              </a:rPr>
              <a:t>“The essence of the independent mind lies not in what it thinks, but in how it thinks.”</a:t>
            </a:r>
          </a:p>
          <a:p>
            <a:pPr algn="r"/>
            <a:r>
              <a:rPr lang="en-US" sz="2000" b="0" i="1" dirty="0">
                <a:effectLst/>
                <a:latin typeface="+mj-lt"/>
              </a:rPr>
              <a:t>Christopher Hitchens, author and journalist</a:t>
            </a:r>
            <a:endParaRPr lang="en-US" sz="2000" i="1" dirty="0">
              <a:latin typeface="+mj-lt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5760563" y="629705"/>
            <a:ext cx="5314536" cy="13255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b="1" cap="none" dirty="0"/>
              <a:t>LEARNING OBJECTIVES</a:t>
            </a:r>
            <a:endParaRPr lang="en-US" dirty="0"/>
          </a:p>
        </p:txBody>
      </p:sp>
      <p:sp>
        <p:nvSpPr>
          <p:cNvPr id="114" name="Freeform: Shape 109">
            <a:extLst>
              <a:ext uri="{FF2B5EF4-FFF2-40B4-BE49-F238E27FC236}">
                <a16:creationId xmlns:a16="http://schemas.microsoft.com/office/drawing/2014/main" xmlns="" id="{E0D60ECE-8986-45DC-B7FE-EC7699B466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Freeform: Shape 111">
            <a:extLst>
              <a:ext uri="{FF2B5EF4-FFF2-40B4-BE49-F238E27FC236}">
                <a16:creationId xmlns:a16="http://schemas.microsoft.com/office/drawing/2014/main" xmlns="" id="{96964194-5878-40D2-8EC0-DDC58387F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6" name="Graphic 106" descr="Head with Gears">
            <a:extLst>
              <a:ext uri="{FF2B5EF4-FFF2-40B4-BE49-F238E27FC236}">
                <a16:creationId xmlns:a16="http://schemas.microsoft.com/office/drawing/2014/main" xmlns="" id="{BD30BE53-BCD3-4EFA-96A3-AD1EE52AD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103" name="Google Shape;103;p3"/>
          <p:cNvSpPr txBox="1">
            <a:spLocks noGrp="1"/>
          </p:cNvSpPr>
          <p:nvPr>
            <p:ph idx="1"/>
          </p:nvPr>
        </p:nvSpPr>
        <p:spPr>
          <a:xfrm>
            <a:off x="5760563" y="1840375"/>
            <a:ext cx="5895144" cy="4699320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lang="en-US" sz="2400" dirty="0">
                <a:latin typeface="+mj-lt"/>
              </a:rPr>
              <a:t>By the end of this section, you will be able to:</a:t>
            </a:r>
          </a:p>
          <a:p>
            <a:pPr marL="228600" lvl="0" indent="-182880" rtl="0">
              <a:spcBef>
                <a:spcPts val="1400"/>
              </a:spcBef>
              <a:spcAft>
                <a:spcPts val="0"/>
              </a:spcAft>
              <a:buSzPts val="1760"/>
              <a:buChar char="•"/>
            </a:pPr>
            <a:r>
              <a:rPr lang="en-US" sz="2400" dirty="0">
                <a:latin typeface="+mj-lt"/>
              </a:rPr>
              <a:t>Define critical thinking</a:t>
            </a:r>
          </a:p>
          <a:p>
            <a:pPr marL="228600" lvl="0" indent="-182880" rtl="0">
              <a:spcBef>
                <a:spcPts val="1400"/>
              </a:spcBef>
              <a:spcAft>
                <a:spcPts val="0"/>
              </a:spcAft>
              <a:buSzPts val="1760"/>
              <a:buChar char="•"/>
            </a:pPr>
            <a:r>
              <a:rPr lang="en-US" sz="2400" dirty="0">
                <a:latin typeface="+mj-lt"/>
              </a:rPr>
              <a:t>Describe the role that logic plays in critical thinking</a:t>
            </a:r>
          </a:p>
          <a:p>
            <a:pPr marL="228600" lvl="0" indent="-182880" rtl="0">
              <a:spcBef>
                <a:spcPts val="1400"/>
              </a:spcBef>
              <a:spcAft>
                <a:spcPts val="0"/>
              </a:spcAft>
              <a:buSzPts val="1760"/>
              <a:buChar char="•"/>
            </a:pPr>
            <a:r>
              <a:rPr lang="en-US" sz="2400" dirty="0">
                <a:latin typeface="+mj-lt"/>
              </a:rPr>
              <a:t>Describe how critical thinking skills can be used to problem-solve</a:t>
            </a:r>
          </a:p>
          <a:p>
            <a:pPr marL="228600" lvl="0" indent="-182880" rtl="0">
              <a:spcBef>
                <a:spcPts val="1400"/>
              </a:spcBef>
              <a:spcAft>
                <a:spcPts val="0"/>
              </a:spcAft>
              <a:buSzPts val="1760"/>
              <a:buChar char="•"/>
            </a:pPr>
            <a:r>
              <a:rPr lang="en-US" sz="2400" dirty="0">
                <a:latin typeface="+mj-lt"/>
              </a:rPr>
              <a:t>Describe how critical thinking skills can be used to evaluate information</a:t>
            </a:r>
          </a:p>
          <a:p>
            <a:pPr marL="228600" lvl="0" indent="-182880" rtl="0">
              <a:spcBef>
                <a:spcPts val="1400"/>
              </a:spcBef>
              <a:spcAft>
                <a:spcPts val="0"/>
              </a:spcAft>
              <a:buSzPts val="1760"/>
              <a:buChar char="•"/>
            </a:pPr>
            <a:r>
              <a:rPr lang="en-US" sz="2400" dirty="0">
                <a:latin typeface="+mj-lt"/>
              </a:rPr>
              <a:t>Identify strategies for developing yourself as a critical thinker.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Flowchart: Document 134">
            <a:extLst>
              <a:ext uri="{FF2B5EF4-FFF2-40B4-BE49-F238E27FC236}">
                <a16:creationId xmlns:a16="http://schemas.microsoft.com/office/drawing/2014/main" xmlns="" id="{D12DDE76-C203-4047-9998-63900085B5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452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838200" y="313750"/>
            <a:ext cx="2840182" cy="237114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spcAft>
                <a:spcPts val="0"/>
              </a:spcAft>
              <a:buClr>
                <a:schemeClr val="accent1"/>
              </a:buClr>
              <a:buSzPts val="4400"/>
            </a:pPr>
            <a:r>
              <a:rPr lang="en-US" b="1" kern="1200" dirty="0">
                <a:solidFill>
                  <a:srgbClr val="FFFFFF"/>
                </a:solidFill>
                <a:ea typeface="+mj-ea"/>
                <a:cs typeface="+mj-cs"/>
              </a:rPr>
              <a:t>What Is Critical Thinking?</a:t>
            </a:r>
            <a:endParaRPr lang="en-US" kern="1200" dirty="0">
              <a:solidFill>
                <a:srgbClr val="FFFFFF"/>
              </a:solidFill>
              <a:ea typeface="+mj-ea"/>
              <a:cs typeface="+mj-cs"/>
            </a:endParaRPr>
          </a:p>
        </p:txBody>
      </p:sp>
      <p:sp>
        <p:nvSpPr>
          <p:cNvPr id="16" name="Google Shape;109;p4">
            <a:extLst>
              <a:ext uri="{FF2B5EF4-FFF2-40B4-BE49-F238E27FC236}">
                <a16:creationId xmlns:a16="http://schemas.microsoft.com/office/drawing/2014/main" xmlns="" id="{EF4C4979-28D5-46C8-84A0-57691B37C3C1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4201622" y="594836"/>
            <a:ext cx="7235580" cy="566832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2920" indent="-457200">
              <a:spcBef>
                <a:spcPts val="1400"/>
              </a:spcBef>
              <a:buSzPct val="100000"/>
            </a:pPr>
            <a:r>
              <a:rPr lang="en-US" sz="3200" b="1" dirty="0">
                <a:latin typeface="+mj-lt"/>
              </a:rPr>
              <a:t>Critical thinking is clear, reasonable, reflective thinking focused on deciding what to believe or do.</a:t>
            </a:r>
          </a:p>
          <a:p>
            <a:pPr marL="502920" indent="-457200">
              <a:spcBef>
                <a:spcPts val="1400"/>
              </a:spcBef>
              <a:buSzPct val="100000"/>
            </a:pPr>
            <a:r>
              <a:rPr lang="en-US" sz="3200" dirty="0">
                <a:latin typeface="+mj-lt"/>
              </a:rPr>
              <a:t>It involves being </a:t>
            </a:r>
            <a:r>
              <a:rPr lang="en-US" sz="3200" b="1" dirty="0">
                <a:latin typeface="+mj-lt"/>
              </a:rPr>
              <a:t>skeptical and challenging assumptions</a:t>
            </a:r>
            <a:r>
              <a:rPr lang="en-US" sz="3200" dirty="0">
                <a:latin typeface="+mj-lt"/>
              </a:rPr>
              <a:t>, rather than simply memorizing facts or blindly accepting what you hear or read.</a:t>
            </a:r>
          </a:p>
          <a:p>
            <a:pPr marL="502920" indent="-457200">
              <a:spcBef>
                <a:spcPts val="1400"/>
              </a:spcBef>
              <a:buSzPct val="100000"/>
            </a:pPr>
            <a:r>
              <a:rPr lang="en-US" sz="3200" b="1" dirty="0">
                <a:latin typeface="+mj-lt"/>
              </a:rPr>
              <a:t>Asking probing questions like:</a:t>
            </a:r>
            <a:endParaRPr lang="en-US" sz="3200" dirty="0">
              <a:latin typeface="+mj-lt"/>
            </a:endParaRPr>
          </a:p>
          <a:p>
            <a:pPr marL="960120" lvl="2" indent="0">
              <a:spcBef>
                <a:spcPts val="1400"/>
              </a:spcBef>
              <a:buSzPct val="100000"/>
              <a:buNone/>
            </a:pPr>
            <a:r>
              <a:rPr lang="en-US" sz="2800" i="1" dirty="0">
                <a:latin typeface="+mj-lt"/>
              </a:rPr>
              <a:t>“How do we know?” </a:t>
            </a:r>
            <a:endParaRPr lang="en-US" sz="2800" dirty="0">
              <a:latin typeface="+mj-lt"/>
            </a:endParaRPr>
          </a:p>
          <a:p>
            <a:pPr marL="960120" lvl="2" indent="0">
              <a:spcBef>
                <a:spcPts val="1400"/>
              </a:spcBef>
              <a:buSzPct val="100000"/>
              <a:buNone/>
            </a:pPr>
            <a:r>
              <a:rPr lang="en-US" sz="2800" i="1" dirty="0">
                <a:latin typeface="+mj-lt"/>
              </a:rPr>
              <a:t>“Is this true in every case or just in this instance?”</a:t>
            </a:r>
            <a:endParaRPr lang="en-US" sz="2800" dirty="0">
              <a:latin typeface="+mj-lt"/>
            </a:endParaRPr>
          </a:p>
        </p:txBody>
      </p:sp>
      <p:pic>
        <p:nvPicPr>
          <p:cNvPr id="6" name="Picture 2" descr="Critical Thinking:  The essence of a decisive mind and how it works!">
            <a:extLst>
              <a:ext uri="{FF2B5EF4-FFF2-40B4-BE49-F238E27FC236}">
                <a16:creationId xmlns:a16="http://schemas.microsoft.com/office/drawing/2014/main" xmlns="" id="{8F40AB1F-4CFC-F87F-DAC4-0E01A31DF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r="12980"/>
          <a:stretch/>
        </p:blipFill>
        <p:spPr bwMode="auto">
          <a:xfrm>
            <a:off x="944880" y="4524682"/>
            <a:ext cx="2123440" cy="192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83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44F2F8B3-30A2-49AF-9772-501EF0E24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861606"/>
              </p:ext>
            </p:extLst>
          </p:nvPr>
        </p:nvGraphicFramePr>
        <p:xfrm>
          <a:off x="1275080" y="1442806"/>
          <a:ext cx="9896119" cy="415741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014431">
                  <a:extLst>
                    <a:ext uri="{9D8B030D-6E8A-4147-A177-3AD203B41FA5}">
                      <a16:colId xmlns:a16="http://schemas.microsoft.com/office/drawing/2014/main" xmlns="" val="3172548272"/>
                    </a:ext>
                  </a:extLst>
                </a:gridCol>
                <a:gridCol w="5881688">
                  <a:extLst>
                    <a:ext uri="{9D8B030D-6E8A-4147-A177-3AD203B41FA5}">
                      <a16:colId xmlns:a16="http://schemas.microsoft.com/office/drawing/2014/main" xmlns="" val="3152061616"/>
                    </a:ext>
                  </a:extLst>
                </a:gridCol>
              </a:tblGrid>
              <a:tr h="1060857">
                <a:tc>
                  <a:txBody>
                    <a:bodyPr/>
                    <a:lstStyle/>
                    <a:p>
                      <a:pPr algn="r" fontAlgn="ctr"/>
                      <a:r>
                        <a:rPr lang="en-US" sz="3200" b="1" u="sng" dirty="0">
                          <a:solidFill>
                            <a:srgbClr val="0070C0"/>
                          </a:solidFill>
                          <a:effectLst/>
                        </a:rPr>
                        <a:t>Critical Thinking IS</a:t>
                      </a:r>
                      <a:endParaRPr lang="en-US" sz="3200" b="1" u="sng" dirty="0">
                        <a:solidFill>
                          <a:srgbClr val="0070C0"/>
                        </a:solidFill>
                        <a:effectLst/>
                        <a:latin typeface="proxima-nova"/>
                      </a:endParaRPr>
                    </a:p>
                  </a:txBody>
                  <a:tcPr marT="68580" marB="68580" anchor="ctr"/>
                </a:tc>
                <a:tc>
                  <a:txBody>
                    <a:bodyPr/>
                    <a:lstStyle/>
                    <a:p>
                      <a:pPr lvl="3" algn="l" fontAlgn="ctr"/>
                      <a:r>
                        <a:rPr lang="en-US" sz="3200" b="1" u="sng" dirty="0">
                          <a:solidFill>
                            <a:srgbClr val="C00000"/>
                          </a:solidFill>
                          <a:effectLst/>
                        </a:rPr>
                        <a:t>Critical Thinking is NOT</a:t>
                      </a:r>
                      <a:endParaRPr lang="en-US" sz="3200" b="1" u="sng" dirty="0">
                        <a:solidFill>
                          <a:srgbClr val="C00000"/>
                        </a:solidFill>
                        <a:effectLst/>
                        <a:latin typeface="proxima-nova"/>
                      </a:endParaRPr>
                    </a:p>
                  </a:txBody>
                  <a:tcPr marT="68580" marB="68580" anchor="ctr"/>
                </a:tc>
                <a:extLst>
                  <a:ext uri="{0D108BD9-81ED-4DB2-BD59-A6C34878D82A}">
                    <a16:rowId xmlns:a16="http://schemas.microsoft.com/office/drawing/2014/main" xmlns="" val="537378839"/>
                  </a:ext>
                </a:extLst>
              </a:tr>
              <a:tr h="774139">
                <a:tc>
                  <a:txBody>
                    <a:bodyPr/>
                    <a:lstStyle/>
                    <a:p>
                      <a:pPr algn="r" fontAlgn="ctr"/>
                      <a:r>
                        <a:rPr lang="en-US" sz="2800" b="1" dirty="0">
                          <a:solidFill>
                            <a:srgbClr val="0070C0"/>
                          </a:solidFill>
                          <a:effectLst/>
                        </a:rPr>
                        <a:t>Skepticism</a:t>
                      </a:r>
                      <a:endParaRPr lang="en-US" sz="2800" b="1" dirty="0">
                        <a:solidFill>
                          <a:srgbClr val="0070C0"/>
                        </a:solidFill>
                        <a:effectLst/>
                        <a:latin typeface="proxima-nova"/>
                      </a:endParaRPr>
                    </a:p>
                  </a:txBody>
                  <a:tcPr marT="68580" marB="68580" anchor="ctr"/>
                </a:tc>
                <a:tc>
                  <a:txBody>
                    <a:bodyPr/>
                    <a:lstStyle/>
                    <a:p>
                      <a:pPr lvl="3" algn="l" fontAlgn="ctr"/>
                      <a:r>
                        <a:rPr lang="en-US" sz="2800" dirty="0">
                          <a:solidFill>
                            <a:srgbClr val="C00000"/>
                          </a:solidFill>
                          <a:effectLst/>
                        </a:rPr>
                        <a:t>Memorizing</a:t>
                      </a:r>
                      <a:endParaRPr lang="en-US" sz="2800" dirty="0">
                        <a:solidFill>
                          <a:srgbClr val="C00000"/>
                        </a:solidFill>
                        <a:effectLst/>
                        <a:latin typeface="proxima-nova"/>
                      </a:endParaRPr>
                    </a:p>
                  </a:txBody>
                  <a:tcPr marT="68580" marB="68580" anchor="ctr"/>
                </a:tc>
                <a:extLst>
                  <a:ext uri="{0D108BD9-81ED-4DB2-BD59-A6C34878D82A}">
                    <a16:rowId xmlns:a16="http://schemas.microsoft.com/office/drawing/2014/main" xmlns="" val="459716601"/>
                  </a:ext>
                </a:extLst>
              </a:tr>
              <a:tr h="774139">
                <a:tc>
                  <a:txBody>
                    <a:bodyPr/>
                    <a:lstStyle/>
                    <a:p>
                      <a:pPr algn="r" fontAlgn="ctr"/>
                      <a:r>
                        <a:rPr lang="en-US" sz="2800" b="1" dirty="0">
                          <a:solidFill>
                            <a:srgbClr val="0070C0"/>
                          </a:solidFill>
                          <a:effectLst/>
                        </a:rPr>
                        <a:t>Examining assumptions</a:t>
                      </a:r>
                      <a:endParaRPr lang="en-US" sz="2800" b="1" dirty="0">
                        <a:solidFill>
                          <a:srgbClr val="0070C0"/>
                        </a:solidFill>
                        <a:effectLst/>
                        <a:latin typeface="proxima-nova"/>
                      </a:endParaRPr>
                    </a:p>
                  </a:txBody>
                  <a:tcPr marT="68580" marB="68580" anchor="ctr"/>
                </a:tc>
                <a:tc>
                  <a:txBody>
                    <a:bodyPr/>
                    <a:lstStyle/>
                    <a:p>
                      <a:pPr lvl="3" algn="l" fontAlgn="ctr"/>
                      <a:r>
                        <a:rPr lang="en-US" sz="2800" dirty="0">
                          <a:solidFill>
                            <a:srgbClr val="C00000"/>
                          </a:solidFill>
                          <a:effectLst/>
                        </a:rPr>
                        <a:t>Group thinking</a:t>
                      </a:r>
                      <a:endParaRPr lang="en-US" sz="2800" dirty="0">
                        <a:solidFill>
                          <a:srgbClr val="C00000"/>
                        </a:solidFill>
                        <a:effectLst/>
                        <a:latin typeface="proxima-nova"/>
                      </a:endParaRPr>
                    </a:p>
                  </a:txBody>
                  <a:tcPr marT="68580" marB="68580" anchor="ctr"/>
                </a:tc>
                <a:extLst>
                  <a:ext uri="{0D108BD9-81ED-4DB2-BD59-A6C34878D82A}">
                    <a16:rowId xmlns:a16="http://schemas.microsoft.com/office/drawing/2014/main" xmlns="" val="1905772631"/>
                  </a:ext>
                </a:extLst>
              </a:tr>
              <a:tr h="774139">
                <a:tc>
                  <a:txBody>
                    <a:bodyPr/>
                    <a:lstStyle/>
                    <a:p>
                      <a:pPr algn="r" fontAlgn="ctr"/>
                      <a:r>
                        <a:rPr lang="en-US" sz="2800" b="1" dirty="0">
                          <a:solidFill>
                            <a:srgbClr val="0070C0"/>
                          </a:solidFill>
                          <a:effectLst/>
                        </a:rPr>
                        <a:t>Challenging reasoning</a:t>
                      </a:r>
                      <a:endParaRPr lang="en-US" sz="2800" b="1" dirty="0">
                        <a:solidFill>
                          <a:srgbClr val="0070C0"/>
                        </a:solidFill>
                        <a:effectLst/>
                        <a:latin typeface="proxima-nova"/>
                      </a:endParaRPr>
                    </a:p>
                  </a:txBody>
                  <a:tcPr marT="68580" marB="68580" anchor="ctr"/>
                </a:tc>
                <a:tc>
                  <a:txBody>
                    <a:bodyPr/>
                    <a:lstStyle/>
                    <a:p>
                      <a:pPr lvl="3" algn="l" fontAlgn="ctr"/>
                      <a:r>
                        <a:rPr lang="en-US" sz="2800" dirty="0">
                          <a:solidFill>
                            <a:srgbClr val="C00000"/>
                          </a:solidFill>
                          <a:effectLst/>
                        </a:rPr>
                        <a:t>Blind acceptance of authority</a:t>
                      </a:r>
                      <a:endParaRPr lang="en-US" sz="2800" dirty="0">
                        <a:solidFill>
                          <a:srgbClr val="C00000"/>
                        </a:solidFill>
                        <a:effectLst/>
                        <a:latin typeface="proxima-nova"/>
                      </a:endParaRPr>
                    </a:p>
                  </a:txBody>
                  <a:tcPr marT="68580" marB="68580" anchor="ctr"/>
                </a:tc>
                <a:extLst>
                  <a:ext uri="{0D108BD9-81ED-4DB2-BD59-A6C34878D82A}">
                    <a16:rowId xmlns:a16="http://schemas.microsoft.com/office/drawing/2014/main" xmlns="" val="668988542"/>
                  </a:ext>
                </a:extLst>
              </a:tr>
              <a:tr h="774139">
                <a:tc>
                  <a:txBody>
                    <a:bodyPr/>
                    <a:lstStyle/>
                    <a:p>
                      <a:pPr algn="r" fontAlgn="ctr"/>
                      <a:r>
                        <a:rPr lang="en-US" sz="2800" b="1" dirty="0">
                          <a:solidFill>
                            <a:srgbClr val="0070C0"/>
                          </a:solidFill>
                          <a:effectLst/>
                        </a:rPr>
                        <a:t>Uncovering biases</a:t>
                      </a:r>
                      <a:endParaRPr lang="en-US" sz="2800" b="1" i="0" dirty="0">
                        <a:solidFill>
                          <a:srgbClr val="0070C0"/>
                        </a:solidFill>
                        <a:effectLst/>
                        <a:latin typeface="proxima-nova"/>
                      </a:endParaRPr>
                    </a:p>
                  </a:txBody>
                  <a:tcPr marT="68580" marB="68580" anchor="ctr"/>
                </a:tc>
                <a:tc>
                  <a:txBody>
                    <a:bodyPr/>
                    <a:lstStyle/>
                    <a:p>
                      <a:pPr lvl="2" algn="ct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27640933"/>
                  </a:ext>
                </a:extLst>
              </a:tr>
            </a:tbl>
          </a:graphicData>
        </a:graphic>
      </p:graphicFrame>
      <p:pic>
        <p:nvPicPr>
          <p:cNvPr id="2" name="Picture 2" descr="Critical Thinking:  The essence of a decisive mind and how it works!">
            <a:extLst>
              <a:ext uri="{FF2B5EF4-FFF2-40B4-BE49-F238E27FC236}">
                <a16:creationId xmlns:a16="http://schemas.microsoft.com/office/drawing/2014/main" xmlns="" id="{15B0D967-0222-49BF-BE93-1FC293C88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r="12980"/>
          <a:stretch/>
        </p:blipFill>
        <p:spPr bwMode="auto">
          <a:xfrm>
            <a:off x="213360" y="4812800"/>
            <a:ext cx="2123440" cy="192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253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068C601-8220-48AD-A6B0-10D2643A7CCA}"/>
              </a:ext>
            </a:extLst>
          </p:cNvPr>
          <p:cNvSpPr txBox="1"/>
          <p:nvPr/>
        </p:nvSpPr>
        <p:spPr>
          <a:xfrm>
            <a:off x="1799479" y="828288"/>
            <a:ext cx="9138598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2800" b="1" i="0" cap="all" dirty="0">
                <a:solidFill>
                  <a:srgbClr val="1D1D1D"/>
                </a:solidFill>
                <a:effectLst/>
                <a:latin typeface="+mj-lt"/>
              </a:rPr>
              <a:t>ACTIVITY: SELF-ASSESS YOUR CRITICAL THINKING STRATEGIES</a:t>
            </a:r>
          </a:p>
          <a:p>
            <a:pPr algn="l" fontAlgn="base"/>
            <a:endParaRPr lang="en-US" sz="2800" b="1" i="0" dirty="0">
              <a:solidFill>
                <a:srgbClr val="373D3F"/>
              </a:solidFill>
              <a:effectLst/>
              <a:latin typeface="+mj-lt"/>
            </a:endParaRPr>
          </a:p>
          <a:p>
            <a:pPr algn="l" fontAlgn="base"/>
            <a:r>
              <a:rPr lang="en-US" sz="2400" b="1" i="0" dirty="0">
                <a:solidFill>
                  <a:srgbClr val="373D3F"/>
                </a:solidFill>
                <a:effectLst/>
                <a:latin typeface="+mj-lt"/>
              </a:rPr>
              <a:t>Objectives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3D3F"/>
                </a:solidFill>
                <a:effectLst/>
                <a:latin typeface="+mj-lt"/>
              </a:rPr>
              <a:t>Assess your basic understanding of the skills involved in critical thinking.</a:t>
            </a:r>
          </a:p>
          <a:p>
            <a:pPr algn="l" fontAlgn="base"/>
            <a:endParaRPr lang="en-US" sz="1200" b="1" i="0" dirty="0">
              <a:solidFill>
                <a:srgbClr val="373D3F"/>
              </a:solidFill>
              <a:effectLst/>
              <a:latin typeface="+mj-lt"/>
            </a:endParaRPr>
          </a:p>
          <a:p>
            <a:pPr algn="l" fontAlgn="base"/>
            <a:r>
              <a:rPr lang="en-US" sz="2400" b="1" i="0" dirty="0">
                <a:solidFill>
                  <a:srgbClr val="373D3F"/>
                </a:solidFill>
                <a:effectLst/>
                <a:latin typeface="+mj-lt"/>
              </a:rPr>
              <a:t>Directions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3D3F"/>
                </a:solidFill>
                <a:effectLst/>
                <a:latin typeface="+mj-lt"/>
              </a:rPr>
              <a:t>Visit the </a:t>
            </a:r>
            <a:r>
              <a:rPr lang="en-US" sz="2400" b="1" i="0" u="sng" dirty="0" err="1">
                <a:solidFill>
                  <a:srgbClr val="6053C6"/>
                </a:solidFill>
                <a:effectLst/>
                <a:latin typeface="+mj-lt"/>
                <a:hlinkClick r:id="rId2"/>
              </a:rPr>
              <a:t>Quia</a:t>
            </a:r>
            <a:r>
              <a:rPr lang="en-US" sz="2400" b="1" i="0" u="sng" dirty="0">
                <a:solidFill>
                  <a:srgbClr val="6053C6"/>
                </a:solidFill>
                <a:effectLst/>
                <a:latin typeface="+mj-lt"/>
                <a:hlinkClick r:id="rId2"/>
              </a:rPr>
              <a:t> Critical Thinking Quiz</a:t>
            </a:r>
            <a:r>
              <a:rPr lang="en-US" sz="2400" b="0" i="0" dirty="0">
                <a:solidFill>
                  <a:srgbClr val="373D3F"/>
                </a:solidFill>
                <a:effectLst/>
                <a:latin typeface="+mj-lt"/>
              </a:rPr>
              <a:t> page and click on Start Now (you don’t need to enter your name). Select the best answer for each question, and then click on Submit Answers. A score of 70 percent or better on this quiz is considering passing.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3D3F"/>
                </a:solidFill>
                <a:effectLst/>
                <a:latin typeface="+mj-lt"/>
              </a:rPr>
              <a:t>Based on the content of the questions, do you feel you use good critical thinking strategies in college? In what ways might you improve as a critical thinker?</a:t>
            </a:r>
          </a:p>
        </p:txBody>
      </p:sp>
      <p:pic>
        <p:nvPicPr>
          <p:cNvPr id="5" name="Picture 2" descr="Critical Thinking:  The essence of a decisive mind and how it works!">
            <a:extLst>
              <a:ext uri="{FF2B5EF4-FFF2-40B4-BE49-F238E27FC236}">
                <a16:creationId xmlns:a16="http://schemas.microsoft.com/office/drawing/2014/main" xmlns="" id="{D15C4BA6-C0C5-23E1-1AC7-DFC025A51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r="12980"/>
          <a:stretch/>
        </p:blipFill>
        <p:spPr bwMode="auto">
          <a:xfrm>
            <a:off x="213360" y="4812800"/>
            <a:ext cx="2123440" cy="192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82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ritical Thinking:  The essence of a decisive mind and how it works!">
            <a:extLst>
              <a:ext uri="{FF2B5EF4-FFF2-40B4-BE49-F238E27FC236}">
                <a16:creationId xmlns:a16="http://schemas.microsoft.com/office/drawing/2014/main" xmlns="" id="{BF22FAE5-11E7-4BD8-B877-32F20119E2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r="12980"/>
          <a:stretch/>
        </p:blipFill>
        <p:spPr bwMode="auto">
          <a:xfrm>
            <a:off x="448667" y="414158"/>
            <a:ext cx="1735734" cy="157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26;p7">
            <a:extLst>
              <a:ext uri="{FF2B5EF4-FFF2-40B4-BE49-F238E27FC236}">
                <a16:creationId xmlns:a16="http://schemas.microsoft.com/office/drawing/2014/main" xmlns="" id="{00E29821-5CED-4389-8129-40DB48532826}"/>
              </a:ext>
            </a:extLst>
          </p:cNvPr>
          <p:cNvSpPr txBox="1">
            <a:spLocks/>
          </p:cNvSpPr>
          <p:nvPr/>
        </p:nvSpPr>
        <p:spPr>
          <a:xfrm>
            <a:off x="2557193" y="509598"/>
            <a:ext cx="7773850" cy="17383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5400" b="1" dirty="0"/>
              <a:t>Critical Thinking and Logic</a:t>
            </a:r>
            <a:endParaRPr lang="en-US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F6916E4-BBA8-4599-B269-407130FF4863}"/>
              </a:ext>
            </a:extLst>
          </p:cNvPr>
          <p:cNvSpPr txBox="1"/>
          <p:nvPr/>
        </p:nvSpPr>
        <p:spPr>
          <a:xfrm>
            <a:off x="1687388" y="2247911"/>
            <a:ext cx="9513459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en-US" sz="3600" b="1" i="0" dirty="0">
                <a:solidFill>
                  <a:srgbClr val="373D3F"/>
                </a:solidFill>
                <a:effectLst/>
                <a:latin typeface="+mj-lt"/>
              </a:rPr>
              <a:t>Critical thinking is fundamentally a process of questioning information and data.</a:t>
            </a:r>
          </a:p>
          <a:p>
            <a:pPr lvl="1">
              <a:spcBef>
                <a:spcPts val="800"/>
              </a:spcBef>
            </a:pPr>
            <a:r>
              <a:rPr lang="en-US" sz="2400" b="0" i="1" dirty="0">
                <a:solidFill>
                  <a:srgbClr val="373D3F"/>
                </a:solidFill>
                <a:effectLst/>
                <a:latin typeface="+mj-lt"/>
              </a:rPr>
              <a:t>You may question the information you read in a textbook, or you may question what a politician or a professor or a </a:t>
            </a:r>
            <a:r>
              <a:rPr lang="en-US" sz="2400" i="1" dirty="0">
                <a:solidFill>
                  <a:srgbClr val="373D3F"/>
                </a:solidFill>
                <a:latin typeface="+mj-lt"/>
              </a:rPr>
              <a:t>classmate says. You can also question a commonly-held belief or a new idea.</a:t>
            </a:r>
          </a:p>
          <a:p>
            <a:pPr>
              <a:spcBef>
                <a:spcPts val="800"/>
              </a:spcBef>
            </a:pPr>
            <a:r>
              <a:rPr lang="en-US" sz="3200" b="1" i="0" dirty="0">
                <a:solidFill>
                  <a:srgbClr val="373D3F"/>
                </a:solidFill>
                <a:effectLst/>
                <a:latin typeface="+mj-lt"/>
              </a:rPr>
              <a:t>With critical thinking, anything and everything is subject to question and examination for the purpose of logically constructing reasoned perspectives.</a:t>
            </a:r>
            <a:endParaRPr lang="en-US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716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35F4B45-95EF-4677-BA84-E1FAABCEEB36}"/>
              </a:ext>
            </a:extLst>
          </p:cNvPr>
          <p:cNvSpPr txBox="1"/>
          <p:nvPr/>
        </p:nvSpPr>
        <p:spPr>
          <a:xfrm>
            <a:off x="1316534" y="2451975"/>
            <a:ext cx="9910909" cy="3636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800"/>
              </a:spcBef>
            </a:pPr>
            <a:r>
              <a:rPr lang="en-US" sz="3100" b="0" i="0" dirty="0">
                <a:solidFill>
                  <a:srgbClr val="373D3F"/>
                </a:solidFill>
                <a:effectLst/>
                <a:latin typeface="+mj-lt"/>
              </a:rPr>
              <a:t>The word</a:t>
            </a:r>
            <a:r>
              <a:rPr lang="en-US" sz="3100" b="1" i="0" dirty="0">
                <a:solidFill>
                  <a:srgbClr val="373D3F"/>
                </a:solidFill>
                <a:effectLst/>
                <a:latin typeface="+mj-lt"/>
              </a:rPr>
              <a:t> </a:t>
            </a:r>
            <a:r>
              <a:rPr lang="en-US" sz="31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logic</a:t>
            </a:r>
            <a:r>
              <a:rPr lang="en-US" sz="3100" b="1" dirty="0">
                <a:solidFill>
                  <a:srgbClr val="6C64AD"/>
                </a:solidFill>
                <a:latin typeface="+mj-lt"/>
              </a:rPr>
              <a:t> </a:t>
            </a:r>
            <a:r>
              <a:rPr lang="en-US" sz="3100" b="0" i="0" dirty="0">
                <a:solidFill>
                  <a:srgbClr val="373D3F"/>
                </a:solidFill>
                <a:effectLst/>
                <a:latin typeface="+mj-lt"/>
              </a:rPr>
              <a:t>comes from the Ancient Greek </a:t>
            </a:r>
            <a:r>
              <a:rPr lang="en-US" sz="31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“</a:t>
            </a:r>
            <a:r>
              <a:rPr lang="en-US" sz="3100" b="1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logike</a:t>
            </a:r>
            <a:r>
              <a:rPr lang="en-US" sz="31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”</a:t>
            </a:r>
            <a:r>
              <a:rPr lang="en-US" sz="3100" b="0" i="0" dirty="0">
                <a:solidFill>
                  <a:srgbClr val="7030A0"/>
                </a:solidFill>
                <a:effectLst/>
                <a:latin typeface="+mj-lt"/>
              </a:rPr>
              <a:t>, </a:t>
            </a:r>
            <a:r>
              <a:rPr lang="en-US" sz="3100" b="0" i="0" dirty="0">
                <a:solidFill>
                  <a:srgbClr val="373D3F"/>
                </a:solidFill>
                <a:effectLst/>
                <a:latin typeface="+mj-lt"/>
              </a:rPr>
              <a:t>referring to </a:t>
            </a:r>
            <a:r>
              <a:rPr lang="en-US" sz="3100" b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the science or art of reasoning.</a:t>
            </a:r>
          </a:p>
          <a:p>
            <a:pPr algn="l" fontAlgn="base">
              <a:spcBef>
                <a:spcPts val="800"/>
              </a:spcBef>
            </a:pPr>
            <a:r>
              <a:rPr lang="en-US" sz="3100" b="0" i="0" dirty="0">
                <a:solidFill>
                  <a:srgbClr val="373D3F"/>
                </a:solidFill>
                <a:effectLst/>
                <a:latin typeface="+mj-lt"/>
              </a:rPr>
              <a:t>Using logic, a person </a:t>
            </a:r>
            <a:r>
              <a:rPr lang="en-US" sz="3100" b="1" i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</a:rPr>
              <a:t>evaluates arguments and reasoning</a:t>
            </a:r>
            <a:r>
              <a:rPr lang="en-US" sz="3100" b="0" i="0" dirty="0">
                <a:solidFill>
                  <a:srgbClr val="7030A0"/>
                </a:solidFill>
                <a:effectLst/>
                <a:latin typeface="+mj-lt"/>
              </a:rPr>
              <a:t> </a:t>
            </a:r>
            <a:r>
              <a:rPr lang="en-US" sz="3100" b="0" i="0" dirty="0">
                <a:solidFill>
                  <a:srgbClr val="373D3F"/>
                </a:solidFill>
                <a:effectLst/>
                <a:latin typeface="+mj-lt"/>
              </a:rPr>
              <a:t>and strives to </a:t>
            </a:r>
            <a:r>
              <a:rPr lang="en-US" sz="3100" b="1" i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</a:rPr>
              <a:t>distinguish between good and bad reasoning</a:t>
            </a:r>
            <a:r>
              <a:rPr lang="en-US" sz="3100" b="0" i="0" dirty="0">
                <a:solidFill>
                  <a:srgbClr val="373D3F"/>
                </a:solidFill>
                <a:effectLst/>
                <a:latin typeface="+mj-lt"/>
              </a:rPr>
              <a:t>, or </a:t>
            </a:r>
            <a:r>
              <a:rPr lang="en-US" sz="3100" b="1" i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</a:rPr>
              <a:t>between truth and falsehood</a:t>
            </a:r>
            <a:r>
              <a:rPr lang="en-US" sz="3100" b="0" i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</a:rPr>
              <a:t>.</a:t>
            </a:r>
          </a:p>
          <a:p>
            <a:pPr algn="l" fontAlgn="base">
              <a:spcBef>
                <a:spcPts val="800"/>
              </a:spcBef>
            </a:pPr>
            <a:r>
              <a:rPr lang="en-US" sz="3100" b="0" i="0" dirty="0">
                <a:solidFill>
                  <a:srgbClr val="373D3F"/>
                </a:solidFill>
                <a:effectLst/>
                <a:latin typeface="+mj-lt"/>
              </a:rPr>
              <a:t>Using logic, you can </a:t>
            </a:r>
            <a:r>
              <a:rPr lang="en-US" sz="3100" b="1" i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</a:rPr>
              <a:t>evaluate ideas or claims</a:t>
            </a:r>
            <a:r>
              <a:rPr lang="en-US" sz="3100" b="0" i="0" dirty="0">
                <a:solidFill>
                  <a:srgbClr val="373D3F"/>
                </a:solidFill>
                <a:effectLst/>
                <a:latin typeface="+mj-lt"/>
              </a:rPr>
              <a:t> people make, </a:t>
            </a:r>
            <a:r>
              <a:rPr lang="en-US" sz="3100" b="1" i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</a:rPr>
              <a:t>make good decisions</a:t>
            </a:r>
            <a:r>
              <a:rPr lang="en-US" sz="3100" b="0" i="0" dirty="0">
                <a:solidFill>
                  <a:srgbClr val="373D3F"/>
                </a:solidFill>
                <a:effectLst/>
                <a:latin typeface="+mj-lt"/>
              </a:rPr>
              <a:t>, and </a:t>
            </a:r>
            <a:r>
              <a:rPr lang="en-US" sz="3100" b="1" i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</a:rPr>
              <a:t>form sound beliefs</a:t>
            </a:r>
            <a:r>
              <a:rPr lang="en-US" sz="3100" b="0" i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</a:rPr>
              <a:t> </a:t>
            </a:r>
            <a:r>
              <a:rPr lang="en-US" sz="3100" b="0" i="0" dirty="0">
                <a:solidFill>
                  <a:srgbClr val="373D3F"/>
                </a:solidFill>
                <a:effectLst/>
                <a:latin typeface="+mj-lt"/>
              </a:rPr>
              <a:t>about the world.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424DEE7-D59A-4E24-95EF-0A74B26FCACA}"/>
              </a:ext>
            </a:extLst>
          </p:cNvPr>
          <p:cNvSpPr txBox="1"/>
          <p:nvPr/>
        </p:nvSpPr>
        <p:spPr>
          <a:xfrm>
            <a:off x="2599678" y="662133"/>
            <a:ext cx="73446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4000" b="1" i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</a:rPr>
              <a:t>What Is Logic, and Why Is It Important in Critical Thinking?</a:t>
            </a:r>
          </a:p>
        </p:txBody>
      </p:sp>
      <p:pic>
        <p:nvPicPr>
          <p:cNvPr id="5" name="Picture 2" descr="Critical Thinking:  The essence of a decisive mind and how it works!">
            <a:extLst>
              <a:ext uri="{FF2B5EF4-FFF2-40B4-BE49-F238E27FC236}">
                <a16:creationId xmlns:a16="http://schemas.microsoft.com/office/drawing/2014/main" xmlns="" id="{0EF6F70C-0A39-C2DB-E38A-076A53F653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r="12980"/>
          <a:stretch/>
        </p:blipFill>
        <p:spPr bwMode="auto">
          <a:xfrm>
            <a:off x="448667" y="414158"/>
            <a:ext cx="1735734" cy="1571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28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</TotalTime>
  <Words>805</Words>
  <Application>Microsoft Macintosh PowerPoint</Application>
  <PresentationFormat>Widescreen</PresentationFormat>
  <Paragraphs>132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 Light</vt:lpstr>
      <vt:lpstr>proxima-nova</vt:lpstr>
      <vt:lpstr>Arial</vt:lpstr>
      <vt:lpstr>Calibri</vt:lpstr>
      <vt:lpstr>Office Theme</vt:lpstr>
      <vt:lpstr>PowerPoint Presentation</vt:lpstr>
      <vt:lpstr>Chapter outlines</vt:lpstr>
      <vt:lpstr>PowerPoint Presentation</vt:lpstr>
      <vt:lpstr>LEARNING OBJECTIVES</vt:lpstr>
      <vt:lpstr>What Is Critical Thinking?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Problem-Solving with Critical Thinking</vt:lpstr>
      <vt:lpstr>Examples of using critical thinking to problem-solve</vt:lpstr>
      <vt:lpstr>Problem-Solving Action Checklist</vt:lpstr>
      <vt:lpstr>Evaluating Information with Critical Thinking </vt:lpstr>
      <vt:lpstr>A. Read for Understanding Using Text Coding</vt:lpstr>
      <vt:lpstr>B. Examine Arguments</vt:lpstr>
      <vt:lpstr>C. Clarify Thinking</vt:lpstr>
      <vt:lpstr>C. Clarify Thinking (cont.)</vt:lpstr>
      <vt:lpstr>D. Cultivate “Habits of Mind”</vt:lpstr>
      <vt:lpstr>Try to work these qualities  into your daily life:</vt:lpstr>
      <vt:lpstr>Try to work these qualities  into your daily life:</vt:lpstr>
      <vt:lpstr>Developing Yourself As a Critical Thinker</vt:lpstr>
      <vt:lpstr>Practice:   Evaluation of project ideas "Social Initiatives"</vt:lpstr>
      <vt:lpstr>PowerPoint Presentation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AND ANALYSIS</dc:title>
  <dc:creator>Admin</dc:creator>
  <cp:lastModifiedBy>Microsoft Office User</cp:lastModifiedBy>
  <cp:revision>70</cp:revision>
  <dcterms:created xsi:type="dcterms:W3CDTF">2021-08-01T09:56:10Z</dcterms:created>
  <dcterms:modified xsi:type="dcterms:W3CDTF">2022-05-12T14:39:00Z</dcterms:modified>
</cp:coreProperties>
</file>